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7"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91622-FC68-4334-A5E0-356C0A54690A}" v="6" dt="2023-05-05T12:51:26.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111" d="100"/>
          <a:sy n="111" d="100"/>
        </p:scale>
        <p:origin x="5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B327-24CF-9273-8816-8877C20F95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1D771-373D-34F6-4F31-51C6871EE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EBD5BA-1188-64CA-DAF0-BDFA1B092EB2}"/>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E7A67BC2-D800-E4D9-C970-55B8A54677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2C37C-E276-0C54-C6AB-CEAFECCC5422}"/>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358116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76586-C13C-6AB3-B6DA-6449706270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4CDF6C-8736-C6D4-1232-7F16074FE8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DDADAF-2032-42E8-63B5-C1E7541BD47C}"/>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5D4CE55C-D6C5-CC50-8EF2-470AA6F443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63A91F-3A21-A132-124E-35C7CE587DA6}"/>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411859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A1E783-A05A-EA85-463C-F2427B0778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0EB705-8A51-220A-8F6F-D40CFABF7F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463407-48E7-9984-452D-275231C31806}"/>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401B14F0-6E4C-01DC-79A7-E6ED91B4DE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A8CAE4-1B24-C20F-6EC9-A69DB5BF262D}"/>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230763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B7B65-EFD6-865F-2083-C1DE6DCC19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D16499-7306-7460-C48D-949891DE97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BFDC0-0846-E8ED-9138-C7267E4AAB87}"/>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194FDAE3-1CFA-AD34-18BB-54BD08CB58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42A489-A315-D010-BE61-039B81640199}"/>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272103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7978F-EE7F-D1FF-2DE9-3E6A3E51B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7270A0-89F7-7352-BA20-2074CEB61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B03013-C671-6BCC-11FA-F8A3359E95E9}"/>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BF09D815-1EA1-CE2D-BC26-7D97B20AB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9128F9-65F7-E714-986F-E1CCCF66672E}"/>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104664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EDB3-AB8C-BD2E-B60D-67451127FE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E00406-56BD-9F07-C1A0-8F5FD0453E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E61ADC-407B-F48E-8FE0-CA9B09AF67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7A40E8-135B-3568-5D91-AE6E7C1733A2}"/>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6" name="Footer Placeholder 5">
            <a:extLst>
              <a:ext uri="{FF2B5EF4-FFF2-40B4-BE49-F238E27FC236}">
                <a16:creationId xmlns:a16="http://schemas.microsoft.com/office/drawing/2014/main" id="{25DBD155-9244-51E8-5E21-AEC7012C4B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F6E292-EBF6-BE28-6DBE-FED95EF3F82A}"/>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67503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80C5-4DF7-3CE6-9D5D-2CA740496F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1782B-3097-B652-8B70-CFE5F77FC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7708A-3324-BBE7-2B75-BB053043CE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F21F8E-4048-E0CC-70BE-F08B557EBC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7933D4-9954-FDA6-F0D7-E3CFBD9F90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1FA25A-A6CA-7E39-5314-3F66A1624E32}"/>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8" name="Footer Placeholder 7">
            <a:extLst>
              <a:ext uri="{FF2B5EF4-FFF2-40B4-BE49-F238E27FC236}">
                <a16:creationId xmlns:a16="http://schemas.microsoft.com/office/drawing/2014/main" id="{5211AA2D-6D1F-E6E7-4593-25D886C4E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8433E8-EB25-8874-BDE3-8F2B28F74EFE}"/>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390190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C371-F9B1-8E48-BDC1-0B3243203F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A7BDA0-0D1F-E69E-4390-51B1560F76D6}"/>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4" name="Footer Placeholder 3">
            <a:extLst>
              <a:ext uri="{FF2B5EF4-FFF2-40B4-BE49-F238E27FC236}">
                <a16:creationId xmlns:a16="http://schemas.microsoft.com/office/drawing/2014/main" id="{A1278690-8F68-AD05-779D-05AAA5358A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B6EDF9-3DCC-3BEF-2EF7-59523BCD1180}"/>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352165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2DC4C-D38C-0A56-CD41-01C319329668}"/>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3" name="Footer Placeholder 2">
            <a:extLst>
              <a:ext uri="{FF2B5EF4-FFF2-40B4-BE49-F238E27FC236}">
                <a16:creationId xmlns:a16="http://schemas.microsoft.com/office/drawing/2014/main" id="{C823EEDE-9001-336C-F328-C27AC2F630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919BDD-229A-90C5-E718-7347A86EAD14}"/>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218215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F40A-DE85-423F-C2D7-1C37558DC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98841C-B230-A0FA-5710-5B43B283F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9A7814-BFFD-4EB6-C5E4-9CFB948D3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1949B9-4BED-DEF9-1317-A89E722837B6}"/>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6" name="Footer Placeholder 5">
            <a:extLst>
              <a:ext uri="{FF2B5EF4-FFF2-40B4-BE49-F238E27FC236}">
                <a16:creationId xmlns:a16="http://schemas.microsoft.com/office/drawing/2014/main" id="{F05C8A5E-3DED-42DC-2894-BDF8C3BB1F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7CF93D-DA7A-B0C3-ED0E-2FAC9A2F001A}"/>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398297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A11C-5FD6-7AA4-F7CA-68C0AE362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B8751F-58D6-8294-929B-40661B8419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AA83C5-6D20-E531-2BAC-2731A68FB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94CF75-ACE3-2395-DB45-A5CE0BE7BE35}"/>
              </a:ext>
            </a:extLst>
          </p:cNvPr>
          <p:cNvSpPr>
            <a:spLocks noGrp="1"/>
          </p:cNvSpPr>
          <p:nvPr>
            <p:ph type="dt" sz="half" idx="10"/>
          </p:nvPr>
        </p:nvSpPr>
        <p:spPr/>
        <p:txBody>
          <a:bodyPr/>
          <a:lstStyle/>
          <a:p>
            <a:fld id="{3C2EF900-69B1-4E25-AA01-874076C3E3FA}" type="datetimeFigureOut">
              <a:rPr lang="en-GB" smtClean="0"/>
              <a:t>18/05/2023</a:t>
            </a:fld>
            <a:endParaRPr lang="en-GB"/>
          </a:p>
        </p:txBody>
      </p:sp>
      <p:sp>
        <p:nvSpPr>
          <p:cNvPr id="6" name="Footer Placeholder 5">
            <a:extLst>
              <a:ext uri="{FF2B5EF4-FFF2-40B4-BE49-F238E27FC236}">
                <a16:creationId xmlns:a16="http://schemas.microsoft.com/office/drawing/2014/main" id="{4410015A-6758-9CDD-F91C-EAAC1D3FCE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E097E2-1F8B-B92E-7503-21F30D6584A2}"/>
              </a:ext>
            </a:extLst>
          </p:cNvPr>
          <p:cNvSpPr>
            <a:spLocks noGrp="1"/>
          </p:cNvSpPr>
          <p:nvPr>
            <p:ph type="sldNum" sz="quarter" idx="12"/>
          </p:nvPr>
        </p:nvSpPr>
        <p:spPr/>
        <p:txBody>
          <a:bodyPr/>
          <a:lstStyle/>
          <a:p>
            <a:fld id="{FC4A0F82-CDE7-4402-AAD5-FC4735356879}" type="slidenum">
              <a:rPr lang="en-GB" smtClean="0"/>
              <a:t>‹#›</a:t>
            </a:fld>
            <a:endParaRPr lang="en-GB"/>
          </a:p>
        </p:txBody>
      </p:sp>
    </p:spTree>
    <p:extLst>
      <p:ext uri="{BB962C8B-B14F-4D97-AF65-F5344CB8AC3E}">
        <p14:creationId xmlns:p14="http://schemas.microsoft.com/office/powerpoint/2010/main" val="170877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9C2FE-A73A-16AB-A74F-C967382D6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77D86B-9C8B-F59A-2714-3FD9CAC7F8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928554-0330-656B-B9FB-5E039C25B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EF900-69B1-4E25-AA01-874076C3E3FA}" type="datetimeFigureOut">
              <a:rPr lang="en-GB" smtClean="0"/>
              <a:t>18/05/2023</a:t>
            </a:fld>
            <a:endParaRPr lang="en-GB"/>
          </a:p>
        </p:txBody>
      </p:sp>
      <p:sp>
        <p:nvSpPr>
          <p:cNvPr id="5" name="Footer Placeholder 4">
            <a:extLst>
              <a:ext uri="{FF2B5EF4-FFF2-40B4-BE49-F238E27FC236}">
                <a16:creationId xmlns:a16="http://schemas.microsoft.com/office/drawing/2014/main" id="{72742D8F-72D0-CA57-0912-3C4C99C960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111009-7A3D-74D2-D045-718B5E007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A0F82-CDE7-4402-AAD5-FC4735356879}" type="slidenum">
              <a:rPr lang="en-GB" smtClean="0"/>
              <a:t>‹#›</a:t>
            </a:fld>
            <a:endParaRPr lang="en-GB"/>
          </a:p>
        </p:txBody>
      </p:sp>
    </p:spTree>
    <p:extLst>
      <p:ext uri="{BB962C8B-B14F-4D97-AF65-F5344CB8AC3E}">
        <p14:creationId xmlns:p14="http://schemas.microsoft.com/office/powerpoint/2010/main" val="209906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3372-133F-C02F-C018-BF156BDF50CA}"/>
              </a:ext>
            </a:extLst>
          </p:cNvPr>
          <p:cNvSpPr>
            <a:spLocks noGrp="1"/>
          </p:cNvSpPr>
          <p:nvPr>
            <p:ph type="ctrTitle"/>
          </p:nvPr>
        </p:nvSpPr>
        <p:spPr>
          <a:xfrm>
            <a:off x="1524000" y="685800"/>
            <a:ext cx="9144000" cy="672737"/>
          </a:xfrm>
        </p:spPr>
        <p:txBody>
          <a:bodyPr>
            <a:normAutofit/>
          </a:bodyPr>
          <a:lstStyle/>
          <a:p>
            <a:r>
              <a:rPr lang="en-GB" sz="3600" b="1" dirty="0"/>
              <a:t>Transitions in education</a:t>
            </a:r>
          </a:p>
        </p:txBody>
      </p:sp>
      <p:sp>
        <p:nvSpPr>
          <p:cNvPr id="3" name="Subtitle 2">
            <a:extLst>
              <a:ext uri="{FF2B5EF4-FFF2-40B4-BE49-F238E27FC236}">
                <a16:creationId xmlns:a16="http://schemas.microsoft.com/office/drawing/2014/main" id="{47AD6A02-4311-CFE6-87EA-4A03A2E1011B}"/>
              </a:ext>
            </a:extLst>
          </p:cNvPr>
          <p:cNvSpPr>
            <a:spLocks noGrp="1"/>
          </p:cNvSpPr>
          <p:nvPr>
            <p:ph type="subTitle" idx="1"/>
          </p:nvPr>
        </p:nvSpPr>
        <p:spPr>
          <a:xfrm>
            <a:off x="527125" y="1828801"/>
            <a:ext cx="10964868" cy="4734732"/>
          </a:xfrm>
        </p:spPr>
        <p:txBody>
          <a:bodyPr>
            <a:noAutofit/>
          </a:bodyPr>
          <a:lstStyle/>
          <a:p>
            <a:pPr marL="457200" indent="-457200">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All education providers must have arrangements to support children and young people (</a:t>
            </a:r>
            <a:r>
              <a:rPr lang="en-GB" b="1" i="0" dirty="0">
                <a:effectLst/>
                <a:latin typeface="Calibri" panose="020F0502020204030204" pitchFamily="34" charset="0"/>
                <a:cs typeface="Calibri" panose="020F0502020204030204" pitchFamily="34" charset="0"/>
              </a:rPr>
              <a:t>CYP</a:t>
            </a:r>
            <a:r>
              <a:rPr lang="en-GB" b="0" i="0" dirty="0">
                <a:effectLst/>
                <a:latin typeface="Calibri" panose="020F0502020204030204" pitchFamily="34" charset="0"/>
                <a:cs typeface="Calibri" panose="020F0502020204030204" pitchFamily="34" charset="0"/>
              </a:rPr>
              <a:t>) with special educational needs or disabilities (SEND)</a:t>
            </a:r>
          </a:p>
          <a:p>
            <a:pPr marL="457200" indent="-457200">
              <a:buFont typeface="Arial" panose="020B0604020202020204" pitchFamily="34" charset="0"/>
              <a:buChar char="•"/>
            </a:pPr>
            <a:r>
              <a:rPr lang="en-GB" b="1" dirty="0">
                <a:latin typeface="Calibri" panose="020F0502020204030204" pitchFamily="34" charset="0"/>
                <a:cs typeface="Calibri" panose="020F0502020204030204" pitchFamily="34" charset="0"/>
              </a:rPr>
              <a:t>SEN Code of Practice </a:t>
            </a:r>
            <a:r>
              <a:rPr lang="en-GB" dirty="0">
                <a:latin typeface="Calibri" panose="020F0502020204030204" pitchFamily="34" charset="0"/>
                <a:cs typeface="Calibri" panose="020F0502020204030204" pitchFamily="34" charset="0"/>
              </a:rPr>
              <a:t>(</a:t>
            </a:r>
            <a:r>
              <a:rPr lang="en-GB" b="1" dirty="0">
                <a:latin typeface="Calibri" panose="020F0502020204030204" pitchFamily="34" charset="0"/>
                <a:cs typeface="Calibri" panose="020F0502020204030204" pitchFamily="34" charset="0"/>
              </a:rPr>
              <a:t>CoP</a:t>
            </a:r>
            <a:r>
              <a:rPr lang="en-GB" dirty="0">
                <a:latin typeface="Calibri" panose="020F0502020204030204" pitchFamily="34" charset="0"/>
                <a:cs typeface="Calibri" panose="020F0502020204030204" pitchFamily="34" charset="0"/>
              </a:rPr>
              <a:t>) talks about transition from Early Years onwards</a:t>
            </a:r>
          </a:p>
          <a:p>
            <a:pPr marL="342900" indent="-342900">
              <a:buFont typeface="Arial" panose="020B0604020202020204" pitchFamily="34" charset="0"/>
              <a:buChar char="•"/>
            </a:pPr>
            <a:r>
              <a:rPr lang="en-GB" b="1" dirty="0">
                <a:latin typeface="Calibri" panose="020F0502020204030204" pitchFamily="34" charset="0"/>
                <a:cs typeface="Calibri" panose="020F0502020204030204" pitchFamily="34" charset="0"/>
              </a:rPr>
              <a:t>CoP 5.47 </a:t>
            </a:r>
            <a:r>
              <a:rPr lang="en-GB" dirty="0"/>
              <a:t>“…planning and preparing for transition, </a:t>
            </a:r>
            <a:r>
              <a:rPr lang="en-GB" b="1" dirty="0"/>
              <a:t>before</a:t>
            </a:r>
            <a:r>
              <a:rPr lang="en-GB" dirty="0"/>
              <a:t> a child moves into another setting or school. Include a review of the SEN support being provided or the EHC plan. …information should be shared by the current setting with the receiving setting or school. The current setting should agree with parents the information to be shared …”</a:t>
            </a:r>
          </a:p>
          <a:p>
            <a:pPr marL="342900" indent="-342900">
              <a:buFont typeface="Arial" panose="020B0604020202020204" pitchFamily="34" charset="0"/>
              <a:buChar char="•"/>
            </a:pPr>
            <a:r>
              <a:rPr lang="en-GB" b="1" dirty="0">
                <a:latin typeface="Calibri" panose="020F0502020204030204" pitchFamily="34" charset="0"/>
                <a:cs typeface="Calibri" panose="020F0502020204030204" pitchFamily="34" charset="0"/>
              </a:rPr>
              <a:t>CoP 6.90 </a:t>
            </a:r>
            <a:r>
              <a:rPr lang="en-GB" dirty="0">
                <a:latin typeface="Calibri" panose="020F0502020204030204" pitchFamily="34" charset="0"/>
                <a:cs typeface="Calibri" panose="020F0502020204030204" pitchFamily="34" charset="0"/>
              </a:rPr>
              <a:t>SENCo has responsibility for planning a “smooth transition”</a:t>
            </a:r>
          </a:p>
          <a:p>
            <a:pPr marL="342900" indent="-342900">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School should work with parent carers and CYP to decide outcomes – including (</a:t>
            </a:r>
            <a:r>
              <a:rPr lang="en-GB" b="1" dirty="0"/>
              <a:t>CoP 6.42</a:t>
            </a:r>
            <a:r>
              <a:rPr lang="en-GB" dirty="0"/>
              <a:t>) those needed to make successful transitions between phases of education</a:t>
            </a:r>
            <a:endParaRPr lang="en-GB" b="0" i="0" dirty="0">
              <a:effectLst/>
              <a:latin typeface="Calibri" panose="020F0502020204030204" pitchFamily="34" charset="0"/>
              <a:cs typeface="Calibri" panose="020F0502020204030204" pitchFamily="34" charset="0"/>
            </a:endParaRPr>
          </a:p>
          <a:p>
            <a:endParaRPr lang="en-GB" sz="4000" dirty="0"/>
          </a:p>
          <a:p>
            <a:endParaRPr lang="en-GB" sz="4000" dirty="0"/>
          </a:p>
        </p:txBody>
      </p:sp>
      <p:pic>
        <p:nvPicPr>
          <p:cNvPr id="4" name="Picture 3">
            <a:extLst>
              <a:ext uri="{FF2B5EF4-FFF2-40B4-BE49-F238E27FC236}">
                <a16:creationId xmlns:a16="http://schemas.microsoft.com/office/drawing/2014/main" id="{EA55F329-7D7B-7A2B-6B12-6005F8C86B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801" y="364713"/>
            <a:ext cx="1393444" cy="1393444"/>
          </a:xfrm>
          <a:prstGeom prst="rect">
            <a:avLst/>
          </a:prstGeom>
        </p:spPr>
      </p:pic>
    </p:spTree>
    <p:extLst>
      <p:ext uri="{BB962C8B-B14F-4D97-AF65-F5344CB8AC3E}">
        <p14:creationId xmlns:p14="http://schemas.microsoft.com/office/powerpoint/2010/main" val="359708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3372-133F-C02F-C018-BF156BDF50CA}"/>
              </a:ext>
            </a:extLst>
          </p:cNvPr>
          <p:cNvSpPr>
            <a:spLocks noGrp="1"/>
          </p:cNvSpPr>
          <p:nvPr>
            <p:ph type="ctrTitle"/>
          </p:nvPr>
        </p:nvSpPr>
        <p:spPr>
          <a:xfrm>
            <a:off x="1524000" y="685800"/>
            <a:ext cx="8677013" cy="715161"/>
          </a:xfrm>
        </p:spPr>
        <p:txBody>
          <a:bodyPr>
            <a:normAutofit/>
          </a:bodyPr>
          <a:lstStyle/>
          <a:p>
            <a:r>
              <a:rPr lang="en-GB" sz="3600" b="1" dirty="0"/>
              <a:t>EHC plans and preparation for adulthood</a:t>
            </a:r>
          </a:p>
        </p:txBody>
      </p:sp>
      <p:sp>
        <p:nvSpPr>
          <p:cNvPr id="3" name="Subtitle 2">
            <a:extLst>
              <a:ext uri="{FF2B5EF4-FFF2-40B4-BE49-F238E27FC236}">
                <a16:creationId xmlns:a16="http://schemas.microsoft.com/office/drawing/2014/main" id="{47AD6A02-4311-CFE6-87EA-4A03A2E1011B}"/>
              </a:ext>
            </a:extLst>
          </p:cNvPr>
          <p:cNvSpPr>
            <a:spLocks noGrp="1"/>
          </p:cNvSpPr>
          <p:nvPr>
            <p:ph type="subTitle" idx="1"/>
          </p:nvPr>
        </p:nvSpPr>
        <p:spPr>
          <a:xfrm>
            <a:off x="527125" y="1758157"/>
            <a:ext cx="10957119" cy="4541904"/>
          </a:xfrm>
        </p:spPr>
        <p:txBody>
          <a:bodyPr>
            <a:noAutofit/>
          </a:bodyPr>
          <a:lstStyle/>
          <a:p>
            <a:r>
              <a:rPr lang="en-GB" b="1" dirty="0">
                <a:latin typeface="Calibri" panose="020F0502020204030204" pitchFamily="34" charset="0"/>
                <a:cs typeface="Calibri" panose="020F0502020204030204" pitchFamily="34" charset="0"/>
              </a:rPr>
              <a:t>EHC plans</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There will be a “phase transfer” a</a:t>
            </a:r>
            <a:r>
              <a:rPr lang="en-GB" i="0" dirty="0">
                <a:effectLst/>
                <a:latin typeface="Calibri" panose="020F0502020204030204" pitchFamily="34" charset="0"/>
                <a:cs typeface="Calibri" panose="020F0502020204030204" pitchFamily="34" charset="0"/>
              </a:rPr>
              <a:t>nnual review of the Education, Health and Care plan (EHCp) before a move to a new setting e.g</a:t>
            </a:r>
            <a:r>
              <a:rPr lang="en-GB" dirty="0">
                <a:latin typeface="Calibri" panose="020F0502020204030204" pitchFamily="34" charset="0"/>
                <a:cs typeface="Calibri" panose="020F0502020204030204" pitchFamily="34" charset="0"/>
              </a:rPr>
              <a:t>. infant to junior, primary to secondary etc. </a:t>
            </a:r>
            <a:r>
              <a:rPr lang="en-GB" i="0" dirty="0">
                <a:effectLst/>
                <a:latin typeface="Calibri" panose="020F0502020204030204" pitchFamily="34" charset="0"/>
                <a:cs typeface="Calibri" panose="020F0502020204030204" pitchFamily="34" charset="0"/>
              </a:rPr>
              <a:t> Focus on agreeing outcomes for use in next setting</a:t>
            </a:r>
          </a:p>
          <a:p>
            <a:r>
              <a:rPr lang="en-GB" b="1" i="0" dirty="0">
                <a:effectLst/>
                <a:latin typeface="Calibri" panose="020F0502020204030204" pitchFamily="34" charset="0"/>
                <a:cs typeface="Calibri" panose="020F0502020204030204" pitchFamily="34" charset="0"/>
              </a:rPr>
              <a:t>Preparation for Adulthood</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CoP 8.7 “</a:t>
            </a:r>
            <a:r>
              <a:rPr lang="en-GB" dirty="0"/>
              <a:t>High aspirations about employment, independent living and community participation should be developed through the curriculum and extra-curricular provision” from Year 9. CoP 8.9 “Transition planning must be built into the revised EHC plan”</a:t>
            </a:r>
          </a:p>
          <a:p>
            <a:r>
              <a:rPr lang="en-GB" dirty="0">
                <a:latin typeface="Calibri" panose="020F0502020204030204" pitchFamily="34" charset="0"/>
                <a:cs typeface="Calibri" panose="020F0502020204030204" pitchFamily="34" charset="0"/>
              </a:rPr>
              <a:t>CoP 8.21 “In</a:t>
            </a:r>
            <a:r>
              <a:rPr lang="en-GB" dirty="0"/>
              <a:t> Year 9, (</a:t>
            </a:r>
            <a:r>
              <a:rPr lang="en-GB" i="1" dirty="0"/>
              <a:t>schools</a:t>
            </a:r>
            <a:r>
              <a:rPr lang="en-GB" dirty="0"/>
              <a:t>) should aim to help children (</a:t>
            </a:r>
            <a:r>
              <a:rPr lang="en-GB" i="1" dirty="0"/>
              <a:t>on SEN Support or with EHC plans</a:t>
            </a:r>
            <a:r>
              <a:rPr lang="en-GB" dirty="0"/>
              <a:t>) explore their aspirations and how </a:t>
            </a:r>
            <a:r>
              <a:rPr lang="en-GB" b="1" dirty="0"/>
              <a:t>different</a:t>
            </a:r>
            <a:r>
              <a:rPr lang="en-GB" dirty="0"/>
              <a:t> </a:t>
            </a:r>
            <a:r>
              <a:rPr lang="en-GB" b="1" dirty="0"/>
              <a:t>post-16 education options </a:t>
            </a:r>
            <a:r>
              <a:rPr lang="en-GB" dirty="0"/>
              <a:t>can help them meet them</a:t>
            </a:r>
            <a:endParaRPr lang="en-GB"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GB" sz="3200" dirty="0">
              <a:solidFill>
                <a:srgbClr val="000000"/>
              </a:solidFill>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GB" sz="4000" dirty="0"/>
          </a:p>
          <a:p>
            <a:endParaRPr lang="en-GB" sz="4000" dirty="0"/>
          </a:p>
        </p:txBody>
      </p:sp>
      <p:pic>
        <p:nvPicPr>
          <p:cNvPr id="4" name="Picture 3">
            <a:extLst>
              <a:ext uri="{FF2B5EF4-FFF2-40B4-BE49-F238E27FC236}">
                <a16:creationId xmlns:a16="http://schemas.microsoft.com/office/drawing/2014/main" id="{EA55F329-7D7B-7A2B-6B12-6005F8C86B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801" y="364713"/>
            <a:ext cx="1393444" cy="1393444"/>
          </a:xfrm>
          <a:prstGeom prst="rect">
            <a:avLst/>
          </a:prstGeom>
        </p:spPr>
      </p:pic>
    </p:spTree>
    <p:extLst>
      <p:ext uri="{BB962C8B-B14F-4D97-AF65-F5344CB8AC3E}">
        <p14:creationId xmlns:p14="http://schemas.microsoft.com/office/powerpoint/2010/main" val="101120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3372-133F-C02F-C018-BF156BDF50CA}"/>
              </a:ext>
            </a:extLst>
          </p:cNvPr>
          <p:cNvSpPr>
            <a:spLocks noGrp="1"/>
          </p:cNvSpPr>
          <p:nvPr>
            <p:ph type="ctrTitle"/>
          </p:nvPr>
        </p:nvSpPr>
        <p:spPr>
          <a:xfrm>
            <a:off x="1524000" y="685800"/>
            <a:ext cx="8677013" cy="715161"/>
          </a:xfrm>
        </p:spPr>
        <p:txBody>
          <a:bodyPr>
            <a:normAutofit/>
          </a:bodyPr>
          <a:lstStyle/>
          <a:p>
            <a:r>
              <a:rPr lang="en-GB" sz="3600" b="1" dirty="0"/>
              <a:t>Points to consider</a:t>
            </a:r>
          </a:p>
        </p:txBody>
      </p:sp>
      <p:sp>
        <p:nvSpPr>
          <p:cNvPr id="3" name="Subtitle 2">
            <a:extLst>
              <a:ext uri="{FF2B5EF4-FFF2-40B4-BE49-F238E27FC236}">
                <a16:creationId xmlns:a16="http://schemas.microsoft.com/office/drawing/2014/main" id="{47AD6A02-4311-CFE6-87EA-4A03A2E1011B}"/>
              </a:ext>
            </a:extLst>
          </p:cNvPr>
          <p:cNvSpPr>
            <a:spLocks noGrp="1"/>
          </p:cNvSpPr>
          <p:nvPr>
            <p:ph type="subTitle" idx="1"/>
          </p:nvPr>
        </p:nvSpPr>
        <p:spPr>
          <a:xfrm>
            <a:off x="527125" y="1758157"/>
            <a:ext cx="10919011" cy="4414043"/>
          </a:xfrm>
        </p:spPr>
        <p:txBody>
          <a:bodyPr>
            <a:noAutofit/>
          </a:bodyPr>
          <a:lstStyle/>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Start transition discussions early so there is plenty of time to prepare for the move</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Every CYP has different needs so will need an individual transition plan</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SENCo must involve CYP and parent carers to agree the information to be shared with the next setting. </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Contact the next setting, in advance, to discuss the support package that will be in place. It needs to be right before the move happens </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Identify named staff the CYP can turn to and parent carers can contact when needed. Meet them before the move so CYP knows a staff member before their first day</a:t>
            </a:r>
          </a:p>
          <a:p>
            <a:endParaRPr lang="en-GB" sz="4000" dirty="0"/>
          </a:p>
          <a:p>
            <a:endParaRPr lang="en-GB" sz="4000" dirty="0"/>
          </a:p>
        </p:txBody>
      </p:sp>
      <p:pic>
        <p:nvPicPr>
          <p:cNvPr id="4" name="Picture 3">
            <a:extLst>
              <a:ext uri="{FF2B5EF4-FFF2-40B4-BE49-F238E27FC236}">
                <a16:creationId xmlns:a16="http://schemas.microsoft.com/office/drawing/2014/main" id="{EA55F329-7D7B-7A2B-6B12-6005F8C86B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801" y="364713"/>
            <a:ext cx="1393444" cy="1393444"/>
          </a:xfrm>
          <a:prstGeom prst="rect">
            <a:avLst/>
          </a:prstGeom>
        </p:spPr>
      </p:pic>
    </p:spTree>
    <p:extLst>
      <p:ext uri="{BB962C8B-B14F-4D97-AF65-F5344CB8AC3E}">
        <p14:creationId xmlns:p14="http://schemas.microsoft.com/office/powerpoint/2010/main" val="10984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916FC5330D3C43BB7821A5C97F088F" ma:contentTypeVersion="16" ma:contentTypeDescription="Create a new document." ma:contentTypeScope="" ma:versionID="10912fbc46f1d7ba42d5d1759a1cbd95">
  <xsd:schema xmlns:xsd="http://www.w3.org/2001/XMLSchema" xmlns:xs="http://www.w3.org/2001/XMLSchema" xmlns:p="http://schemas.microsoft.com/office/2006/metadata/properties" xmlns:ns2="8a3d1748-dfcf-4b48-8375-bb74e4bfda14" xmlns:ns3="6c9b5758-1f0b-4b2d-a342-059be750947f" targetNamespace="http://schemas.microsoft.com/office/2006/metadata/properties" ma:root="true" ma:fieldsID="a35412a6813828156d21607aafe35d16" ns2:_="" ns3:_="">
    <xsd:import namespace="8a3d1748-dfcf-4b48-8375-bb74e4bfda14"/>
    <xsd:import namespace="6c9b5758-1f0b-4b2d-a342-059be75094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d1748-dfcf-4b48-8375-bb74e4bfda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ffd3841-048e-4881-bb69-ed69a756145b}" ma:internalName="TaxCatchAll" ma:showField="CatchAllData" ma:web="8a3d1748-dfcf-4b48-8375-bb74e4bfda1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9b5758-1f0b-4b2d-a342-059be75094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52ee68a-b850-44b3-a019-1d34be6d3c3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97587F-FA4A-443C-A965-CE3EF5619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3d1748-dfcf-4b48-8375-bb74e4bfda14"/>
    <ds:schemaRef ds:uri="6c9b5758-1f0b-4b2d-a342-059be7509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9CF3FB-7AAC-4A8A-BB6F-826CB2AA1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405</TotalTime>
  <Words>390</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Transitions in education</vt:lpstr>
      <vt:lpstr>EHC plans and preparation for adulthood</vt:lpstr>
      <vt:lpstr>Points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Amaze service  should I refer to?</dc:title>
  <dc:creator>liam ryan</dc:creator>
  <cp:lastModifiedBy>Paolo Boldrini</cp:lastModifiedBy>
  <cp:revision>9</cp:revision>
  <dcterms:created xsi:type="dcterms:W3CDTF">2022-10-13T12:28:10Z</dcterms:created>
  <dcterms:modified xsi:type="dcterms:W3CDTF">2023-05-18T13:24:14Z</dcterms:modified>
</cp:coreProperties>
</file>