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</p:sldMasterIdLst>
  <p:sldIdLst>
    <p:sldId id="256" r:id="rId5"/>
    <p:sldId id="276" r:id="rId6"/>
    <p:sldId id="273" r:id="rId7"/>
    <p:sldId id="274" r:id="rId8"/>
    <p:sldId id="275" r:id="rId9"/>
    <p:sldId id="278" r:id="rId10"/>
    <p:sldId id="279" r:id="rId11"/>
    <p:sldId id="260" r:id="rId12"/>
    <p:sldId id="270" r:id="rId13"/>
    <p:sldId id="264" r:id="rId14"/>
    <p:sldId id="280" r:id="rId15"/>
    <p:sldId id="277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532"/>
    <a:srgbClr val="A6C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38" d="100"/>
          <a:sy n="138" d="100"/>
        </p:scale>
        <p:origin x="87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564" cy="5143500"/>
          </a:xfrm>
          <a:prstGeom prst="rect">
            <a:avLst/>
          </a:prstGeom>
          <a:solidFill>
            <a:srgbClr val="E67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11" descr="BHCC_logo_wo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689065" y="483518"/>
            <a:ext cx="1774998" cy="119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61764" y="214312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3219451"/>
            <a:ext cx="8207375" cy="576436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Presentation sub-title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46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rgbClr val="E67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/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1"/>
            <a:ext cx="8229600" cy="32438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»"/>
              <a:tabLst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Add copy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Fifth level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GB" dirty="0"/>
          </a:p>
        </p:txBody>
      </p:sp>
      <p:pic>
        <p:nvPicPr>
          <p:cNvPr id="10" name="Picture 4" descr="http://wave.brighton-hove.gov.uk/LGCSDocumentLibrary/Communications/Corporate%20Comms/Corporate%20branding/BHCC_logo_4cm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730" y="4515966"/>
            <a:ext cx="756540" cy="50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1166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Add 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9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rgbClr val="E67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3008" y="1203598"/>
            <a:ext cx="4038600" cy="25455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Add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4008" y="1203598"/>
            <a:ext cx="4038600" cy="25455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Add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9" name="Picture 4" descr="http://wave.brighton-hove.gov.uk/LGCSDocumentLibrary/Communications/Corporate%20Comms/Corporate%20branding/BHCC_logo_4cm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730" y="4515966"/>
            <a:ext cx="756540" cy="50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1166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Add 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52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rgbClr val="E67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67544" y="1203598"/>
            <a:ext cx="4040188" cy="69584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section 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995686"/>
            <a:ext cx="4040188" cy="23762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Add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55370" y="1203598"/>
            <a:ext cx="4041775" cy="69584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section 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6" y="1995686"/>
            <a:ext cx="4041775" cy="23762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Add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2" name="Picture 4" descr="http://wave.brighton-hove.gov.uk/LGCSDocumentLibrary/Communications/Corporate%20Comms/Corporate%20branding/BHCC_logo_4cm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730" y="4515966"/>
            <a:ext cx="756540" cy="50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1166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Add heading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5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1059582"/>
          </a:xfrm>
          <a:prstGeom prst="rect">
            <a:avLst/>
          </a:prstGeom>
          <a:solidFill>
            <a:srgbClr val="E675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03599"/>
            <a:ext cx="5111750" cy="3168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Add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203599"/>
            <a:ext cx="3008313" cy="31683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Add caption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1166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Add heading</a:t>
            </a:r>
            <a:endParaRPr lang="en-GB" dirty="0"/>
          </a:p>
        </p:txBody>
      </p:sp>
      <p:pic>
        <p:nvPicPr>
          <p:cNvPr id="10" name="Picture 4" descr="http://wave.brighton-hove.gov.uk/LGCSDocumentLibrary/Communications/Corporate%20Comms/Corporate%20branding/BHCC_logo_4cm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730" y="4515966"/>
            <a:ext cx="756540" cy="50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92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35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7" r:id="rId3"/>
    <p:sldLayoutId id="2147483668" r:id="rId4"/>
    <p:sldLayoutId id="214748366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64" y="2143125"/>
            <a:ext cx="8286700" cy="1076326"/>
          </a:xfrm>
        </p:spPr>
        <p:txBody>
          <a:bodyPr/>
          <a:lstStyle/>
          <a:p>
            <a:r>
              <a:rPr lang="en-GB" sz="3200" dirty="0"/>
              <a:t>Personal Budgets and</a:t>
            </a:r>
            <a:br>
              <a:rPr lang="en-GB" sz="3200" dirty="0"/>
            </a:br>
            <a:r>
              <a:rPr lang="en-GB" sz="3200" dirty="0"/>
              <a:t>Direct Payments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3219451"/>
            <a:ext cx="9143999" cy="576436"/>
          </a:xfrm>
        </p:spPr>
        <p:txBody>
          <a:bodyPr/>
          <a:lstStyle/>
          <a:p>
            <a:r>
              <a:rPr lang="en-GB" dirty="0"/>
              <a:t>Developing Policy and Process</a:t>
            </a:r>
          </a:p>
        </p:txBody>
      </p:sp>
    </p:spTree>
    <p:extLst>
      <p:ext uri="{BB962C8B-B14F-4D97-AF65-F5344CB8AC3E}">
        <p14:creationId xmlns:p14="http://schemas.microsoft.com/office/powerpoint/2010/main" val="172487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0FBE9A-3682-122C-CBC1-F0A53B2A7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Case examples</a:t>
            </a:r>
          </a:p>
          <a:p>
            <a:r>
              <a:rPr lang="en-GB" sz="2400" dirty="0"/>
              <a:t>FAQs</a:t>
            </a:r>
          </a:p>
          <a:p>
            <a:r>
              <a:rPr lang="en-GB" sz="2400" dirty="0"/>
              <a:t>Flowchart</a:t>
            </a:r>
          </a:p>
          <a:p>
            <a:r>
              <a:rPr lang="en-GB" sz="2400" dirty="0"/>
              <a:t>Equalities Impact Assessment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solidFill>
                  <a:srgbClr val="E67532"/>
                </a:solidFill>
              </a:rPr>
              <a:t>What else do we need?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E67532"/>
                </a:solidFill>
              </a:rPr>
              <a:t>Parent’s guide, easy read, young person's guide.</a:t>
            </a:r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855BDF-27DA-4092-1427-B42F30DCB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Associated documents</a:t>
            </a:r>
          </a:p>
        </p:txBody>
      </p:sp>
    </p:spTree>
    <p:extLst>
      <p:ext uri="{BB962C8B-B14F-4D97-AF65-F5344CB8AC3E}">
        <p14:creationId xmlns:p14="http://schemas.microsoft.com/office/powerpoint/2010/main" val="3347021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F8B676-C883-87F7-9DF0-8814AD5DE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9600" dirty="0"/>
              <a:t>Policy has been developed with NHS Sussex and all references to their process has been agreed with them.</a:t>
            </a:r>
          </a:p>
          <a:p>
            <a:r>
              <a:rPr lang="en-GB" sz="9600" dirty="0"/>
              <a:t>Only a very small number of children meet the criteria for continuing health care and only these children and their families can access a personal health budget</a:t>
            </a:r>
          </a:p>
          <a:p>
            <a:r>
              <a:rPr lang="en-GB" sz="9600" dirty="0"/>
              <a:t>Children who are wheelchair users can access personal budgets for their equipment </a:t>
            </a:r>
          </a:p>
          <a:p>
            <a:r>
              <a:rPr lang="en-GB" sz="9600" dirty="0"/>
              <a:t>Also scope for personal budgets for children being discharged from hospital but this relates to all children not just those with SEND.</a:t>
            </a:r>
          </a:p>
          <a:p>
            <a:pPr marL="0" indent="0">
              <a:buNone/>
            </a:pPr>
            <a:endParaRPr lang="en-GB" sz="9600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7A65A-1DEE-C8A7-6853-703C4C505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Health Personal Budgets</a:t>
            </a:r>
          </a:p>
        </p:txBody>
      </p:sp>
    </p:spTree>
    <p:extLst>
      <p:ext uri="{BB962C8B-B14F-4D97-AF65-F5344CB8AC3E}">
        <p14:creationId xmlns:p14="http://schemas.microsoft.com/office/powerpoint/2010/main" val="63993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7DD4C8-B54A-21B7-B0AB-6982695A9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Handover to: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Lorriane Hughes – Head of disability services (0-25)</a:t>
            </a:r>
          </a:p>
          <a:p>
            <a:pPr marL="0" indent="0">
              <a:buNone/>
            </a:pPr>
            <a:r>
              <a:rPr lang="en-GB" dirty="0"/>
              <a:t>Rhian Hughes – Head of SEN Statutory Services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98B7DE-3084-FFC4-F210-EE4020C89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A closer look at personal budgets for education and social care</a:t>
            </a:r>
          </a:p>
        </p:txBody>
      </p:sp>
    </p:spTree>
    <p:extLst>
      <p:ext uri="{BB962C8B-B14F-4D97-AF65-F5344CB8AC3E}">
        <p14:creationId xmlns:p14="http://schemas.microsoft.com/office/powerpoint/2010/main" val="146805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D6C551-69B4-DCBC-89F3-CAFC2F5B8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To help all those involved to understand the scope of personal budgets and how they should be applied to children with SEND. </a:t>
            </a:r>
          </a:p>
          <a:p>
            <a:r>
              <a:rPr lang="en-GB" sz="2400" dirty="0"/>
              <a:t>To ensure children and young people with SEND can access the right support at the right time and achieve their agreed outcomes.</a:t>
            </a:r>
          </a:p>
          <a:p>
            <a:r>
              <a:rPr lang="en-GB" sz="2400" dirty="0"/>
              <a:t>To embed the use of personal budgets in our existing pathways for children and young people with SEND</a:t>
            </a:r>
          </a:p>
          <a:p>
            <a:pPr marL="0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6D743E-8084-C07C-2277-669E0A229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are we doing this?</a:t>
            </a:r>
          </a:p>
        </p:txBody>
      </p:sp>
    </p:spTree>
    <p:extLst>
      <p:ext uri="{BB962C8B-B14F-4D97-AF65-F5344CB8AC3E}">
        <p14:creationId xmlns:p14="http://schemas.microsoft.com/office/powerpoint/2010/main" val="383237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34BB09-8E5E-0BBA-1D1D-6F6FD9D75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Care Act 2014: ‘written statement provided to a person with care and support needs which specifies the cost to the local authority of meeting the needs it is either required to meet or decides to meet.’</a:t>
            </a:r>
          </a:p>
          <a:p>
            <a:r>
              <a:rPr lang="en-GB" sz="2400" dirty="0"/>
              <a:t>SEND Code of Practice 2015: ‘the amount of money identified by the local authority to deliver the provision set out in an EHC Plan where the parent/carer or young person is involved in securing that provision.’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3F5490-BBCE-4B3F-0646-24F07E9C4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personal budget?</a:t>
            </a:r>
          </a:p>
        </p:txBody>
      </p:sp>
    </p:spTree>
    <p:extLst>
      <p:ext uri="{BB962C8B-B14F-4D97-AF65-F5344CB8AC3E}">
        <p14:creationId xmlns:p14="http://schemas.microsoft.com/office/powerpoint/2010/main" val="93295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25EBB2-EC5D-4F07-372E-13AB1FD0A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They are one way of receiving all or part of a personal budget.</a:t>
            </a:r>
          </a:p>
          <a:p>
            <a:r>
              <a:rPr lang="en-GB" sz="2400" dirty="0"/>
              <a:t>They can be paid to: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the parent/carer of a child or young person with SEND up to the age of 25 years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the young person themselves from 16 years of age if they have the capacity to manage their own finances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A nominated third party.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35A9A4-E8F2-9AAB-C216-3CE853DEC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direct payment?</a:t>
            </a:r>
          </a:p>
        </p:txBody>
      </p:sp>
    </p:spTree>
    <p:extLst>
      <p:ext uri="{BB962C8B-B14F-4D97-AF65-F5344CB8AC3E}">
        <p14:creationId xmlns:p14="http://schemas.microsoft.com/office/powerpoint/2010/main" val="139358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423C1A-8D91-D337-D536-B85CC3739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For children and young people who need very individualised support that is not normally available from commissioned services or who need 1:1 personal assistant support, for set amounts of time, outside of school hours.</a:t>
            </a:r>
          </a:p>
          <a:p>
            <a:r>
              <a:rPr lang="en-GB" sz="2400" dirty="0"/>
              <a:t>They are only part of a much wider system of opportunity and support from health, education and social care such as what schools provide and short breaks.</a:t>
            </a:r>
          </a:p>
          <a:p>
            <a:r>
              <a:rPr lang="en-GB" sz="2400" dirty="0"/>
              <a:t>Any support is based on assessed need and the outcomes to be met.</a:t>
            </a:r>
          </a:p>
          <a:p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478D6D-1D52-8F2A-9C28-A3F380ADA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can access them?</a:t>
            </a:r>
          </a:p>
        </p:txBody>
      </p:sp>
    </p:spTree>
    <p:extLst>
      <p:ext uri="{BB962C8B-B14F-4D97-AF65-F5344CB8AC3E}">
        <p14:creationId xmlns:p14="http://schemas.microsoft.com/office/powerpoint/2010/main" val="44206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58E62B-BE13-5232-DEEB-80D92A25C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/>
              <a:t>The draft policy covers 4 areas of service where personal budgets might be a way to meet need: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Health: only for children with the most complex needs who meet the continuing health care criteria (only around 20 children in B&amp;H who currently meet this) and wheelchair users for their equipment.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Education: only for children with and EHC plan with very individualised needs, where outcomes cannot be met without the allocation of a personal budget (around 30 children and young people currently)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787B09-FA81-DC3E-6473-3EA28895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Eligibilty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06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18E266-2BE7-31B1-7B20-A692C854E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Home to School Transport – if a child is eligible for support under the home to school transport policy this may be possible, and each case is assessed on an individual basis (around 100 cases currently).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Social Care – if a strengthening families assessment concludes that individual support for the child or family is required to meet the support plan outcomes, this is usually delivered as a direct payment (around 250 cases but rising)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9612A2-7677-070C-3A89-D278F4BDA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Eligibility </a:t>
            </a:r>
            <a:r>
              <a:rPr lang="en-GB" dirty="0" err="1"/>
              <a:t>cont</a:t>
            </a:r>
            <a:r>
              <a:rPr lang="en-GB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2786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26F7F35-C99C-6B35-CAD5-238A5B0D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Two sections: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Section 1: Personal budgets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Section 2: Direct payments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What they are, legislation, requesting, eligibility, decision making, payment, management, reviews and appeals, employing staff, PA recruitment and payment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E8DE99A-1701-254D-3611-35B9643B3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1166"/>
            <a:ext cx="8147248" cy="886408"/>
          </a:xfrm>
        </p:spPr>
        <p:txBody>
          <a:bodyPr>
            <a:normAutofit/>
          </a:bodyPr>
          <a:lstStyle/>
          <a:p>
            <a:r>
              <a:rPr lang="en-GB" sz="3600" dirty="0"/>
              <a:t>What does the draft policy cover?</a:t>
            </a:r>
          </a:p>
        </p:txBody>
      </p:sp>
    </p:spTree>
    <p:extLst>
      <p:ext uri="{BB962C8B-B14F-4D97-AF65-F5344CB8AC3E}">
        <p14:creationId xmlns:p14="http://schemas.microsoft.com/office/powerpoint/2010/main" val="240489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D06119-A123-CAA4-CBF2-B415ED617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Better synergy across social care, health, education and travel assistance to how personal budgets from council services are delivered</a:t>
            </a:r>
          </a:p>
          <a:p>
            <a:r>
              <a:rPr lang="en-GB" dirty="0"/>
              <a:t>Staff expertise and understanding has grown, team processes have been developed but training will need to be ongoing and process adapted over time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045ECB-5723-25F5-BA4C-4D666DDCC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Outcomes in the council from the policy development</a:t>
            </a:r>
          </a:p>
        </p:txBody>
      </p:sp>
    </p:spTree>
    <p:extLst>
      <p:ext uri="{BB962C8B-B14F-4D97-AF65-F5344CB8AC3E}">
        <p14:creationId xmlns:p14="http://schemas.microsoft.com/office/powerpoint/2010/main" val="410872216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 - Families, Children &amp; Learning - orange head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axCatchAll xmlns="8a3d1748-dfcf-4b48-8375-bb74e4bfda14">
      <Value>19</Value>
      <Value>7</Value>
    </TaxCatchAll>
    <lcf76f155ced4ddcb4097134ff3c332f xmlns="6c9b5758-1f0b-4b2d-a342-059be750947f">
      <Terms xmlns="http://schemas.microsoft.com/office/infopath/2007/PartnerControls"/>
    </lcf76f155ced4ddcb4097134ff3c332f>
    <SharedWithUsers xmlns="8a3d1748-dfcf-4b48-8375-bb74e4bfda14">
      <UserInfo>
        <DisplayName>Stephen Woodward</DisplayName>
        <AccountId>799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916FC5330D3C43BB7821A5C97F088F" ma:contentTypeVersion="18" ma:contentTypeDescription="Create a new document." ma:contentTypeScope="" ma:versionID="ee21596d51b3c1bd780f8fccdd6290f6">
  <xsd:schema xmlns:xsd="http://www.w3.org/2001/XMLSchema" xmlns:xs="http://www.w3.org/2001/XMLSchema" xmlns:p="http://schemas.microsoft.com/office/2006/metadata/properties" xmlns:ns2="8a3d1748-dfcf-4b48-8375-bb74e4bfda14" xmlns:ns3="6c9b5758-1f0b-4b2d-a342-059be750947f" targetNamespace="http://schemas.microsoft.com/office/2006/metadata/properties" ma:root="true" ma:fieldsID="b138a2b61df24ebfc7e188dedd05f137" ns2:_="" ns3:_="">
    <xsd:import namespace="8a3d1748-dfcf-4b48-8375-bb74e4bfda14"/>
    <xsd:import namespace="6c9b5758-1f0b-4b2d-a342-059be750947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d1748-dfcf-4b48-8375-bb74e4bfda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ffd3841-048e-4881-bb69-ed69a756145b}" ma:internalName="TaxCatchAll" ma:showField="CatchAllData" ma:web="8a3d1748-dfcf-4b48-8375-bb74e4bfda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9b5758-1f0b-4b2d-a342-059be75094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52ee68a-b850-44b3-a019-1d34be6d3c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D9AD61-C8CA-495D-A1E5-9F32E639FBA4}">
  <ds:schemaRefs>
    <ds:schemaRef ds:uri="http://schemas.microsoft.com/office/2006/metadata/properties"/>
    <ds:schemaRef ds:uri="2cbdcc79-a544-49b9-808c-b8800b518119"/>
    <ds:schemaRef ds:uri="05f10e97-134a-482e-b7a5-4ce2c03fa225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B4ED2E40-BA30-4D92-BEF5-E16EDB3E3653}"/>
</file>

<file path=customXml/itemProps3.xml><?xml version="1.0" encoding="utf-8"?>
<ds:datastoreItem xmlns:ds="http://schemas.openxmlformats.org/officeDocument/2006/customXml" ds:itemID="{EDC64D13-BCCE-4CB0-9DC9-2A9F276A5C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- Families, Children and Learning - orange header</Template>
  <TotalTime>555</TotalTime>
  <Words>740</Words>
  <Application>Microsoft Office PowerPoint</Application>
  <PresentationFormat>On-screen Show (16:9)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Georgia</vt:lpstr>
      <vt:lpstr>Wingdings</vt:lpstr>
      <vt:lpstr>PowerPoint template - Families, Children &amp; Learning - orange header</vt:lpstr>
      <vt:lpstr>Personal Budgets and Direct Payments</vt:lpstr>
      <vt:lpstr>Why are we doing this?</vt:lpstr>
      <vt:lpstr>What is a personal budget?</vt:lpstr>
      <vt:lpstr>What is a direct payment?</vt:lpstr>
      <vt:lpstr>Who can access them?</vt:lpstr>
      <vt:lpstr>Eligibilty</vt:lpstr>
      <vt:lpstr>Eligibility cont….</vt:lpstr>
      <vt:lpstr>What does the draft policy cover?</vt:lpstr>
      <vt:lpstr>Outcomes in the council from the policy development</vt:lpstr>
      <vt:lpstr>Associated documents</vt:lpstr>
      <vt:lpstr>Health Personal Budgets</vt:lpstr>
      <vt:lpstr>A closer look at personal budgets for education and social 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Yvonne Ely</dc:creator>
  <cp:lastModifiedBy>Paolo Boldrini</cp:lastModifiedBy>
  <cp:revision>4</cp:revision>
  <dcterms:created xsi:type="dcterms:W3CDTF">2024-05-01T13:54:37Z</dcterms:created>
  <dcterms:modified xsi:type="dcterms:W3CDTF">2024-11-19T11:14:23Z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0x0101005A916FC5330D3C43BB7821A5C97F088F</vt:lpwstr>
  </property>
  <property fmtid="{D5CDD505-2E9C-101B-9397-08002B2CF9AE}" pid="3" name="Content purpose">
    <vt:lpwstr>19;#Template|b611047d-04fb-4783-9c25-89e92b662556</vt:lpwstr>
  </property>
  <property fmtid="{D5CDD505-2E9C-101B-9397-08002B2CF9AE}" pid="4" name="Content_x0020_owner">
    <vt:lpwstr/>
  </property>
  <property fmtid="{D5CDD505-2E9C-101B-9397-08002B2CF9AE}" pid="5" name="Content owner">
    <vt:lpwstr>7;#Communications|2edcac16-4d77-4aa8-8df8-00f10f8e0220</vt:lpwstr>
  </property>
  <property fmtid="{D5CDD505-2E9C-101B-9397-08002B2CF9AE}" pid="6" name="MediaServiceImageTags">
    <vt:lpwstr/>
  </property>
</Properties>
</file>