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59" r:id="rId5"/>
    <p:sldId id="277" r:id="rId6"/>
    <p:sldId id="269" r:id="rId7"/>
    <p:sldId id="270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017"/>
    <a:srgbClr val="2A6495"/>
    <a:srgbClr val="006C5D"/>
    <a:srgbClr val="791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8805A-8FE5-446D-A8FB-8039A7C82E37}" v="11" dt="2024-11-11T18:50:30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/>
    <p:restoredTop sz="94684"/>
  </p:normalViewPr>
  <p:slideViewPr>
    <p:cSldViewPr snapToGrid="0">
      <p:cViewPr varScale="1">
        <p:scale>
          <a:sx n="105" d="100"/>
          <a:sy n="105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126C3-B0CE-4233-B48A-5734E53AB95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A106-D594-4175-8D51-0F5E26C4C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0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73A86D-D985-A389-52F0-E8BCA10A6E9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F49600"/>
              </a:gs>
              <a:gs pos="5000">
                <a:srgbClr val="CF381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3011" y="4182412"/>
            <a:ext cx="9144000" cy="4324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Date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4E3ECF-A1CE-0CD1-5EC2-E2919426B8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11" y="1723534"/>
            <a:ext cx="9144000" cy="800101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Title in Georgia bold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61B7408-4795-D7DF-A95E-3914400DE8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3011" y="2550105"/>
            <a:ext cx="9144000" cy="800101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Sub-title in Georgia regular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A0082E-3893-8AB2-AC51-B183AA658BD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900000" y="5040000"/>
            <a:ext cx="1734951" cy="11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9FF1D-63B1-E21D-5621-3414E46DE343}"/>
              </a:ext>
            </a:extLst>
          </p:cNvPr>
          <p:cNvCxnSpPr/>
          <p:nvPr userDrawn="1"/>
        </p:nvCxnSpPr>
        <p:spPr>
          <a:xfrm>
            <a:off x="679622" y="642554"/>
            <a:ext cx="10800000" cy="0"/>
          </a:xfrm>
          <a:prstGeom prst="line">
            <a:avLst/>
          </a:prstGeom>
          <a:ln>
            <a:solidFill>
              <a:srgbClr val="C1301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7B48DE3-6B79-9A8B-7D60-C226F619132D}"/>
              </a:ext>
            </a:extLst>
          </p:cNvPr>
          <p:cNvPicPr/>
          <p:nvPr userDrawn="1"/>
        </p:nvPicPr>
        <p:blipFill>
          <a:blip r:embed="rId2"/>
          <a:srcRect/>
          <a:stretch/>
        </p:blipFill>
        <p:spPr>
          <a:xfrm>
            <a:off x="10440000" y="5580000"/>
            <a:ext cx="1187147" cy="79282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E8088D1-BA4A-E41F-52A2-7D25374440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914" y="266758"/>
            <a:ext cx="10799999" cy="258039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C13017"/>
                </a:solidFill>
              </a:defRPr>
            </a:lvl1pPr>
            <a:lvl2pPr algn="r">
              <a:defRPr sz="1800">
                <a:solidFill>
                  <a:srgbClr val="791957"/>
                </a:solidFill>
              </a:defRPr>
            </a:lvl2pPr>
            <a:lvl3pPr algn="r">
              <a:defRPr sz="1800">
                <a:solidFill>
                  <a:srgbClr val="791957"/>
                </a:solidFill>
              </a:defRPr>
            </a:lvl3pPr>
            <a:lvl4pPr algn="r">
              <a:defRPr sz="1800">
                <a:solidFill>
                  <a:srgbClr val="791957"/>
                </a:solidFill>
              </a:defRPr>
            </a:lvl4pPr>
            <a:lvl5pPr algn="r">
              <a:defRPr sz="1800">
                <a:solidFill>
                  <a:srgbClr val="791957"/>
                </a:solidFill>
              </a:defRPr>
            </a:lvl5pPr>
          </a:lstStyle>
          <a:p>
            <a:pPr lvl="0"/>
            <a:r>
              <a:rPr lang="en-US" dirty="0"/>
              <a:t>Families, Children and Learning ppt template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EBA424-7C56-2D16-D142-992FCFE596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620" y="835210"/>
            <a:ext cx="10799999" cy="622114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C13017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791957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791957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791957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791957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Slide title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9AB4984-EB9C-A8FD-FD75-286C513BF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0" y="1955800"/>
            <a:ext cx="7696200" cy="3327400"/>
          </a:xfrm>
        </p:spPr>
        <p:txBody>
          <a:bodyPr>
            <a:normAutofit/>
          </a:bodyPr>
          <a:lstStyle>
            <a:lvl1pPr marL="533400" indent="-533400">
              <a:lnSpc>
                <a:spcPct val="150000"/>
              </a:lnSpc>
              <a:defRPr sz="3600">
                <a:solidFill>
                  <a:srgbClr val="C13017"/>
                </a:solidFill>
              </a:defRPr>
            </a:lvl1pPr>
            <a:lvl2pPr>
              <a:defRPr sz="3600">
                <a:solidFill>
                  <a:srgbClr val="791957"/>
                </a:solidFill>
              </a:defRPr>
            </a:lvl2pPr>
            <a:lvl3pPr>
              <a:defRPr sz="3600">
                <a:solidFill>
                  <a:srgbClr val="791957"/>
                </a:solidFill>
              </a:defRPr>
            </a:lvl3pPr>
            <a:lvl4pPr>
              <a:defRPr sz="3600">
                <a:solidFill>
                  <a:srgbClr val="791957"/>
                </a:solidFill>
              </a:defRPr>
            </a:lvl4pPr>
            <a:lvl5pPr>
              <a:defRPr sz="3600">
                <a:solidFill>
                  <a:srgbClr val="791957"/>
                </a:solidFill>
              </a:defRPr>
            </a:lvl5pPr>
          </a:lstStyle>
          <a:p>
            <a:pPr lvl="0"/>
            <a:r>
              <a:rPr lang="en-US" dirty="0"/>
              <a:t>Bullet point list</a:t>
            </a:r>
          </a:p>
        </p:txBody>
      </p:sp>
    </p:spTree>
    <p:extLst>
      <p:ext uri="{BB962C8B-B14F-4D97-AF65-F5344CB8AC3E}">
        <p14:creationId xmlns:p14="http://schemas.microsoft.com/office/powerpoint/2010/main" val="314933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4CA88F-275B-ED3B-04B8-E661CF7661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F49600"/>
              </a:gs>
              <a:gs pos="5000">
                <a:srgbClr val="CF381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9792F2-55A4-8428-BD73-EDD709D1FD7B}"/>
              </a:ext>
            </a:extLst>
          </p:cNvPr>
          <p:cNvCxnSpPr>
            <a:cxnSpLocks/>
          </p:cNvCxnSpPr>
          <p:nvPr userDrawn="1"/>
        </p:nvCxnSpPr>
        <p:spPr>
          <a:xfrm>
            <a:off x="676275" y="642554"/>
            <a:ext cx="10803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9918E4D-E796-D1BF-7830-F1880717457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440000" y="5580000"/>
            <a:ext cx="1187147" cy="79708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F0D38C-3CD0-CA4F-A103-2F319208BC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295" y="266258"/>
            <a:ext cx="10783622" cy="28609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 sz="18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800">
                <a:solidFill>
                  <a:schemeClr val="bg1"/>
                </a:solidFill>
              </a:defRPr>
            </a:lvl4pPr>
            <a:lvl5pPr algn="r">
              <a:defRPr sz="1800"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Corporate Families, Children and Learning ppt template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C7EB6D-2595-8AEB-B210-FC55747600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822965"/>
            <a:ext cx="10783622" cy="655316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41D0E2-3B62-C90C-7885-37D19C0828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0" y="1955800"/>
            <a:ext cx="7759700" cy="3314700"/>
          </a:xfrm>
        </p:spPr>
        <p:txBody>
          <a:bodyPr>
            <a:normAutofit/>
          </a:bodyPr>
          <a:lstStyle>
            <a:lvl1pPr marL="533400" indent="-533400">
              <a:lnSpc>
                <a:spcPct val="150000"/>
              </a:lnSpc>
              <a:defRPr sz="3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3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3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3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point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261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5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F26D8-9E6A-8A1D-AB91-F9E3C715E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7914" y="267500"/>
            <a:ext cx="10783622" cy="2860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Arial"/>
                <a:cs typeface="Arial"/>
              </a:rPr>
              <a:t>Families, Children and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A342B-25F5-B793-1707-A589A8277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914" y="2553291"/>
            <a:ext cx="10783622" cy="655316"/>
          </a:xfrm>
        </p:spPr>
        <p:txBody>
          <a:bodyPr/>
          <a:lstStyle/>
          <a:p>
            <a:pPr algn="ctr"/>
            <a:r>
              <a:rPr lang="en-GB" sz="6000" dirty="0"/>
              <a:t>SEN Education Personal Budgets pilot</a:t>
            </a:r>
          </a:p>
          <a:p>
            <a:pPr algn="ctr"/>
            <a:r>
              <a:rPr lang="en-GB" dirty="0"/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190837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846E59-788F-1A3A-8701-D0CE0114F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8CF18-E218-160D-873E-E5C575864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E6AA9-271A-089D-A4BC-ACBDB916EA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619" y="1767737"/>
            <a:ext cx="10250977" cy="36764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Walk through the sampling findings, and pilot process</a:t>
            </a:r>
          </a:p>
          <a:p>
            <a:r>
              <a:rPr lang="en-GB" dirty="0">
                <a:solidFill>
                  <a:schemeClr val="tx1"/>
                </a:solidFill>
              </a:rPr>
              <a:t>Get views and talk about next steps</a:t>
            </a:r>
          </a:p>
        </p:txBody>
      </p:sp>
      <p:pic>
        <p:nvPicPr>
          <p:cNvPr id="9" name="Picture 8" descr="A drawing of buildings and power lines&#10;&#10;Description automatically generated">
            <a:extLst>
              <a:ext uri="{FF2B5EF4-FFF2-40B4-BE49-F238E27FC236}">
                <a16:creationId xmlns:a16="http://schemas.microsoft.com/office/drawing/2014/main" id="{0863670C-4BFD-9551-32EA-9D350EBB8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2" y="4882820"/>
            <a:ext cx="9812655" cy="13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0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CEDC08-A511-1CD1-B690-DB8DFFB5F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60658-91EE-714E-B9FE-F22678EC51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Case Sampling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16FA3-9B5A-8C84-8182-460D297931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949" y="1457324"/>
            <a:ext cx="11169746" cy="4985679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A sampling of current education personal budgets was carried out</a:t>
            </a:r>
          </a:p>
          <a:p>
            <a:r>
              <a:rPr lang="en-GB" dirty="0">
                <a:solidFill>
                  <a:schemeClr val="tx1"/>
                </a:solidFill>
              </a:rPr>
              <a:t>We have 30 cases of Education personal budgets currently</a:t>
            </a:r>
          </a:p>
          <a:p>
            <a:r>
              <a:rPr lang="en-GB" dirty="0">
                <a:solidFill>
                  <a:schemeClr val="tx1"/>
                </a:solidFill>
              </a:rPr>
              <a:t>This is a small percentage of the total number of EHC Plans </a:t>
            </a:r>
          </a:p>
        </p:txBody>
      </p:sp>
    </p:spTree>
    <p:extLst>
      <p:ext uri="{BB962C8B-B14F-4D97-AF65-F5344CB8AC3E}">
        <p14:creationId xmlns:p14="http://schemas.microsoft.com/office/powerpoint/2010/main" val="40644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2F5EF-D460-8C9F-B86C-316A18112D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Findings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A60F-27E9-8526-D252-50AF70C07C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707" y="1457325"/>
            <a:ext cx="10981206" cy="4957544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Most of the cases are at secondary age</a:t>
            </a:r>
          </a:p>
          <a:p>
            <a:r>
              <a:rPr lang="en-GB" sz="1600" dirty="0">
                <a:solidFill>
                  <a:schemeClr val="tx1"/>
                </a:solidFill>
              </a:rPr>
              <a:t>Main needs of pupils requiring an education personal budget are Autism and Social, Emotional and Mental Health</a:t>
            </a:r>
          </a:p>
          <a:p>
            <a:r>
              <a:rPr lang="en-GB" sz="1600" dirty="0">
                <a:solidFill>
                  <a:schemeClr val="tx1"/>
                </a:solidFill>
              </a:rPr>
              <a:t>A personal budget was agreed when education other than in school (EOTIS) was required </a:t>
            </a:r>
          </a:p>
          <a:p>
            <a:r>
              <a:rPr lang="en-GB" sz="1600" dirty="0">
                <a:solidFill>
                  <a:schemeClr val="tx1"/>
                </a:solidFill>
              </a:rPr>
              <a:t>Some cases moved to Brighton and already had an education personal budget</a:t>
            </a:r>
          </a:p>
          <a:p>
            <a:r>
              <a:rPr lang="en-GB" sz="1600" dirty="0">
                <a:solidFill>
                  <a:schemeClr val="tx1"/>
                </a:solidFill>
              </a:rPr>
              <a:t>3 cases were tribunals</a:t>
            </a:r>
          </a:p>
          <a:p>
            <a:r>
              <a:rPr lang="en-GB" sz="1600" dirty="0">
                <a:solidFill>
                  <a:schemeClr val="tx1"/>
                </a:solidFill>
              </a:rPr>
              <a:t>Despite these cases being a very small cohort, they take up a lot of the SEN Team resources in terms of casework team time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 process wasn’t clear for families</a:t>
            </a:r>
          </a:p>
        </p:txBody>
      </p:sp>
      <p:pic>
        <p:nvPicPr>
          <p:cNvPr id="2" name="Picture 1" descr="A drawing of buildings and power lines&#10;&#10;Description automatically generated">
            <a:extLst>
              <a:ext uri="{FF2B5EF4-FFF2-40B4-BE49-F238E27FC236}">
                <a16:creationId xmlns:a16="http://schemas.microsoft.com/office/drawing/2014/main" id="{88C154ED-A8F1-52A1-0355-E5B9D47F2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" y="5103594"/>
            <a:ext cx="9812655" cy="13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CC42AE-1AE4-8195-E4CE-91E6A1FA40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D9CA0-BB42-77D7-2388-9A004A6AC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Making a request</a:t>
            </a:r>
          </a:p>
        </p:txBody>
      </p:sp>
      <p:pic>
        <p:nvPicPr>
          <p:cNvPr id="5" name="Picture 4" descr="A drawing of buildings and power lines&#10;&#10;Description automatically generated">
            <a:extLst>
              <a:ext uri="{FF2B5EF4-FFF2-40B4-BE49-F238E27FC236}">
                <a16:creationId xmlns:a16="http://schemas.microsoft.com/office/drawing/2014/main" id="{1967FF08-25E0-94E4-4865-F87FE2298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" y="4383654"/>
            <a:ext cx="9812655" cy="1311275"/>
          </a:xfrm>
          <a:prstGeom prst="rect">
            <a:avLst/>
          </a:prstGeom>
        </p:spPr>
      </p:pic>
      <p:pic>
        <p:nvPicPr>
          <p:cNvPr id="1026" name="Picture 2" descr="Text Box">
            <a:extLst>
              <a:ext uri="{FF2B5EF4-FFF2-40B4-BE49-F238E27FC236}">
                <a16:creationId xmlns:a16="http://schemas.microsoft.com/office/drawing/2014/main" id="{137FF71F-9645-4C66-AB9D-00F56B01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55" y="1767737"/>
            <a:ext cx="9071738" cy="27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9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BC121-9A61-5D08-CE3D-EC6C73913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BEE27-E8D2-ACAC-8942-74E9539CD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Application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E7E9B-6787-A323-7E1A-A5C6E5115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53" y="1654191"/>
            <a:ext cx="2886075" cy="421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C1D18-4DDD-43DC-558F-109F5ACE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530" y="1654191"/>
            <a:ext cx="2633285" cy="421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10C9C5-DC23-D0F1-E542-BD2B8F224880}"/>
              </a:ext>
            </a:extLst>
          </p:cNvPr>
          <p:cNvSpPr txBox="1"/>
          <p:nvPr/>
        </p:nvSpPr>
        <p:spPr>
          <a:xfrm>
            <a:off x="7233719" y="1575303"/>
            <a:ext cx="41168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Piloting an application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has a checklist for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Sections link to the EHC plan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Parents/carers can specify if they want a direct payment or a notional arrangement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Considered by panel – will look at whether needs and provision can be met in an </a:t>
            </a:r>
            <a:r>
              <a:rPr lang="en-GB"/>
              <a:t>education setting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97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FBD9B1-640B-8143-47EB-DBB754CA2B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2D5FC-AEA5-576C-B572-089F98E708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3813C-502E-102C-F075-809309BD1A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3913" y="1767737"/>
            <a:ext cx="10147405" cy="3515463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/>
                </a:solidFill>
              </a:rPr>
              <a:t>Get views of families going through the process</a:t>
            </a:r>
          </a:p>
          <a:p>
            <a:r>
              <a:rPr lang="en-GB" dirty="0">
                <a:solidFill>
                  <a:schemeClr val="tx1"/>
                </a:solidFill>
              </a:rPr>
              <a:t>Finalise the application and information for families</a:t>
            </a:r>
          </a:p>
          <a:p>
            <a:r>
              <a:rPr lang="en-GB" dirty="0">
                <a:solidFill>
                  <a:schemeClr val="tx1"/>
                </a:solidFill>
              </a:rPr>
              <a:t>Ensure webpages are updated with the new policy and information for families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C2C4F-4D9F-2862-A421-C572354A2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73" y="5181845"/>
            <a:ext cx="981541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2725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CORPORA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31156"/>
      </a:accent1>
      <a:accent2>
        <a:srgbClr val="ED9EC0"/>
      </a:accent2>
      <a:accent3>
        <a:srgbClr val="E6007E"/>
      </a:accent3>
      <a:accent4>
        <a:srgbClr val="791957"/>
      </a:accent4>
      <a:accent5>
        <a:srgbClr val="FFFFFF"/>
      </a:accent5>
      <a:accent6>
        <a:srgbClr val="000000"/>
      </a:accent6>
      <a:hlink>
        <a:srgbClr val="000000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16FC5330D3C43BB7821A5C97F088F" ma:contentTypeVersion="18" ma:contentTypeDescription="Create a new document." ma:contentTypeScope="" ma:versionID="ee21596d51b3c1bd780f8fccdd6290f6">
  <xsd:schema xmlns:xsd="http://www.w3.org/2001/XMLSchema" xmlns:xs="http://www.w3.org/2001/XMLSchema" xmlns:p="http://schemas.microsoft.com/office/2006/metadata/properties" xmlns:ns2="8a3d1748-dfcf-4b48-8375-bb74e4bfda14" xmlns:ns3="6c9b5758-1f0b-4b2d-a342-059be750947f" targetNamespace="http://schemas.microsoft.com/office/2006/metadata/properties" ma:root="true" ma:fieldsID="b138a2b61df24ebfc7e188dedd05f137" ns2:_="" ns3:_="">
    <xsd:import namespace="8a3d1748-dfcf-4b48-8375-bb74e4bfda14"/>
    <xsd:import namespace="6c9b5758-1f0b-4b2d-a342-059be75094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d1748-dfcf-4b48-8375-bb74e4bf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fd3841-048e-4881-bb69-ed69a756145b}" ma:internalName="TaxCatchAll" ma:showField="CatchAllData" ma:web="8a3d1748-dfcf-4b48-8375-bb74e4bf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b5758-1f0b-4b2d-a342-059be7509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52ee68a-b850-44b3-a019-1d34be6d3c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3d1748-dfcf-4b48-8375-bb74e4bfda14">
      <Value>19</Value>
      <Value>7</Value>
    </TaxCatchAll>
    <lcf76f155ced4ddcb4097134ff3c332f xmlns="6c9b5758-1f0b-4b2d-a342-059be75094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0932BF-3FFB-44E1-A6EF-03874E985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F3302-E62A-44EF-9A1C-DFBB318CFD9D}"/>
</file>

<file path=customXml/itemProps3.xml><?xml version="1.0" encoding="utf-8"?>
<ds:datastoreItem xmlns:ds="http://schemas.openxmlformats.org/officeDocument/2006/customXml" ds:itemID="{01F065DD-8B15-413C-B6C1-A9BAA225BEB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2cbdcc79-a544-49b9-808c-b8800b518119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05f10e97-134a-482e-b7a5-4ce2c03fa2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1530</TotalTime>
  <Words>236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Georgia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Families, Children and Learning PowerPoint template</dc:title>
  <dc:creator>Justin Persaill</dc:creator>
  <cp:lastModifiedBy>Paolo Boldrini</cp:lastModifiedBy>
  <cp:revision>20</cp:revision>
  <dcterms:created xsi:type="dcterms:W3CDTF">2024-06-11T13:36:22Z</dcterms:created>
  <dcterms:modified xsi:type="dcterms:W3CDTF">2024-11-19T11:14:08Z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0x0101005A916FC5330D3C43BB7821A5C97F088F</vt:lpwstr>
  </property>
  <property fmtid="{D5CDD505-2E9C-101B-9397-08002B2CF9AE}" pid="3" name="MediaServiceImageTags">
    <vt:lpwstr/>
  </property>
  <property fmtid="{D5CDD505-2E9C-101B-9397-08002B2CF9AE}" pid="4" name="Content_x0020_owner">
    <vt:lpwstr/>
  </property>
  <property fmtid="{D5CDD505-2E9C-101B-9397-08002B2CF9AE}" pid="5" name="Content purpose">
    <vt:lpwstr>19;#Template|b611047d-04fb-4783-9c25-89e92b662556</vt:lpwstr>
  </property>
  <property fmtid="{D5CDD505-2E9C-101B-9397-08002B2CF9AE}" pid="6" name="Content owner">
    <vt:lpwstr>7;#Communications|2edcac16-4d77-4aa8-8df8-00f10f8e0220</vt:lpwstr>
  </property>
</Properties>
</file>