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60" r:id="rId6"/>
    <p:sldId id="2145709097" r:id="rId7"/>
    <p:sldId id="2145708552" r:id="rId8"/>
    <p:sldId id="2145709113" r:id="rId9"/>
    <p:sldId id="2145709107" r:id="rId10"/>
    <p:sldId id="2145709109" r:id="rId11"/>
    <p:sldId id="2145709098" r:id="rId12"/>
    <p:sldId id="2145709099" r:id="rId13"/>
    <p:sldId id="2145709100" r:id="rId14"/>
    <p:sldId id="2145709111" r:id="rId15"/>
    <p:sldId id="214570911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0282" autoAdjust="0"/>
  </p:normalViewPr>
  <p:slideViewPr>
    <p:cSldViewPr snapToGrid="0">
      <p:cViewPr varScale="1">
        <p:scale>
          <a:sx n="100" d="100"/>
          <a:sy n="100" d="100"/>
        </p:scale>
        <p:origin x="7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92A4D-4D68-41A3-A245-CEB039F32BEA}"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F5350377-C693-474E-8525-EE84E6AEA67E}">
      <dgm:prSet custT="1"/>
      <dgm:spPr/>
      <dgm:t>
        <a:bodyPr/>
        <a:lstStyle/>
        <a:p>
          <a:r>
            <a:rPr lang="en-GB" sz="1400" dirty="0"/>
            <a:t>Can be used for:</a:t>
          </a:r>
          <a:endParaRPr lang="en-US" sz="1400" dirty="0"/>
        </a:p>
      </dgm:t>
    </dgm:pt>
    <dgm:pt modelId="{F9C1F136-7B73-4FBE-9CB7-7FC92FDDE820}" type="parTrans" cxnId="{19C7382C-5540-4E50-ABF1-58F663BF7E06}">
      <dgm:prSet/>
      <dgm:spPr/>
      <dgm:t>
        <a:bodyPr/>
        <a:lstStyle/>
        <a:p>
          <a:endParaRPr lang="en-US"/>
        </a:p>
      </dgm:t>
    </dgm:pt>
    <dgm:pt modelId="{E550941E-0828-47A2-9580-B63AE6C2327C}" type="sibTrans" cxnId="{19C7382C-5540-4E50-ABF1-58F663BF7E06}">
      <dgm:prSet/>
      <dgm:spPr/>
      <dgm:t>
        <a:bodyPr/>
        <a:lstStyle/>
        <a:p>
          <a:endParaRPr lang="en-US"/>
        </a:p>
      </dgm:t>
    </dgm:pt>
    <dgm:pt modelId="{76157859-0FC0-4326-B65F-31162BB9FB0B}">
      <dgm:prSet custT="1"/>
      <dgm:spPr/>
      <dgm:t>
        <a:bodyPr/>
        <a:lstStyle/>
        <a:p>
          <a:pPr>
            <a:buFont typeface="Wingdings" panose="05000000000000000000" pitchFamily="2" charset="2"/>
            <a:buChar char="q"/>
          </a:pPr>
          <a:r>
            <a:rPr lang="en-GB" sz="1400" dirty="0"/>
            <a:t>Staffing;</a:t>
          </a:r>
        </a:p>
      </dgm:t>
    </dgm:pt>
    <dgm:pt modelId="{BA5B3CD0-F7EF-47DB-9D2B-37ACA1E2215C}" type="parTrans" cxnId="{EBD47017-7DA6-4D38-93DA-B2277B518B2F}">
      <dgm:prSet/>
      <dgm:spPr/>
      <dgm:t>
        <a:bodyPr/>
        <a:lstStyle/>
        <a:p>
          <a:endParaRPr lang="en-US"/>
        </a:p>
      </dgm:t>
    </dgm:pt>
    <dgm:pt modelId="{AEB9B149-D110-4842-85FB-DC3CAC4D48F7}" type="sibTrans" cxnId="{EBD47017-7DA6-4D38-93DA-B2277B518B2F}">
      <dgm:prSet/>
      <dgm:spPr/>
      <dgm:t>
        <a:bodyPr/>
        <a:lstStyle/>
        <a:p>
          <a:endParaRPr lang="en-US"/>
        </a:p>
      </dgm:t>
    </dgm:pt>
    <dgm:pt modelId="{24E7A124-2E8B-47C5-BB25-BEF4A6BE3851}">
      <dgm:prSet custT="1"/>
      <dgm:spPr/>
      <dgm:t>
        <a:bodyPr/>
        <a:lstStyle/>
        <a:p>
          <a:pPr>
            <a:buFont typeface="Wingdings" panose="05000000000000000000" pitchFamily="2" charset="2"/>
            <a:buChar char="q"/>
          </a:pPr>
          <a:r>
            <a:rPr lang="en-GB" sz="1400" dirty="0"/>
            <a:t>Training including specialist training for staff to ensure they feel equipped to support children with additional needs;</a:t>
          </a:r>
        </a:p>
      </dgm:t>
    </dgm:pt>
    <dgm:pt modelId="{C37EC78E-850F-40B1-A7F5-F6CE409D923A}" type="parTrans" cxnId="{64185F84-DBDA-44C6-A875-758B789B8F63}">
      <dgm:prSet/>
      <dgm:spPr/>
      <dgm:t>
        <a:bodyPr/>
        <a:lstStyle/>
        <a:p>
          <a:endParaRPr lang="en-US"/>
        </a:p>
      </dgm:t>
    </dgm:pt>
    <dgm:pt modelId="{B36C51A6-E6F8-4482-BFD5-403945D4645C}" type="sibTrans" cxnId="{64185F84-DBDA-44C6-A875-758B789B8F63}">
      <dgm:prSet/>
      <dgm:spPr/>
      <dgm:t>
        <a:bodyPr/>
        <a:lstStyle/>
        <a:p>
          <a:endParaRPr lang="en-US"/>
        </a:p>
      </dgm:t>
    </dgm:pt>
    <dgm:pt modelId="{77F9D79B-3722-4FD3-8CCD-FFDF08AB4900}">
      <dgm:prSet custT="1"/>
      <dgm:spPr/>
      <dgm:t>
        <a:bodyPr/>
        <a:lstStyle/>
        <a:p>
          <a:pPr>
            <a:buFont typeface="Wingdings" panose="05000000000000000000" pitchFamily="2" charset="2"/>
            <a:buChar char="q"/>
          </a:pPr>
          <a:r>
            <a:rPr lang="en-GB" sz="1400" dirty="0"/>
            <a:t>Transport costs;</a:t>
          </a:r>
          <a:endParaRPr lang="en-US" sz="1400" dirty="0"/>
        </a:p>
      </dgm:t>
    </dgm:pt>
    <dgm:pt modelId="{EEFA3AE5-18CB-4FC7-BAC4-80E33627C149}" type="parTrans" cxnId="{B2569F44-6F0B-47B8-A967-D8746C4BD266}">
      <dgm:prSet/>
      <dgm:spPr/>
      <dgm:t>
        <a:bodyPr/>
        <a:lstStyle/>
        <a:p>
          <a:endParaRPr lang="en-US"/>
        </a:p>
      </dgm:t>
    </dgm:pt>
    <dgm:pt modelId="{4DB1CC12-8F71-4DB6-8786-53F28B6BABDB}" type="sibTrans" cxnId="{B2569F44-6F0B-47B8-A967-D8746C4BD266}">
      <dgm:prSet/>
      <dgm:spPr/>
      <dgm:t>
        <a:bodyPr/>
        <a:lstStyle/>
        <a:p>
          <a:endParaRPr lang="en-US"/>
        </a:p>
      </dgm:t>
    </dgm:pt>
    <dgm:pt modelId="{C1A5CA60-537B-4657-A4FE-6899C14B493D}">
      <dgm:prSet custT="1"/>
      <dgm:spPr/>
      <dgm:t>
        <a:bodyPr/>
        <a:lstStyle/>
        <a:p>
          <a:pPr>
            <a:buFont typeface="Wingdings" panose="05000000000000000000" pitchFamily="2" charset="2"/>
            <a:buChar char="q"/>
          </a:pPr>
          <a:r>
            <a:rPr lang="en-GB" sz="1400" dirty="0"/>
            <a:t>Resources;</a:t>
          </a:r>
          <a:endParaRPr lang="en-US" sz="1400" dirty="0"/>
        </a:p>
      </dgm:t>
    </dgm:pt>
    <dgm:pt modelId="{64933A30-4861-4537-8757-940E0EDC7D1F}" type="parTrans" cxnId="{B8C066D4-BF38-45BE-93CE-DAE31869D3A2}">
      <dgm:prSet/>
      <dgm:spPr/>
      <dgm:t>
        <a:bodyPr/>
        <a:lstStyle/>
        <a:p>
          <a:endParaRPr lang="en-US"/>
        </a:p>
      </dgm:t>
    </dgm:pt>
    <dgm:pt modelId="{7BC8A09F-90C6-42CC-8407-17C3FFE033EB}" type="sibTrans" cxnId="{B8C066D4-BF38-45BE-93CE-DAE31869D3A2}">
      <dgm:prSet/>
      <dgm:spPr/>
      <dgm:t>
        <a:bodyPr/>
        <a:lstStyle/>
        <a:p>
          <a:endParaRPr lang="en-US"/>
        </a:p>
      </dgm:t>
    </dgm:pt>
    <dgm:pt modelId="{A8240A66-FE40-4064-ABB7-C09F5DF451BC}">
      <dgm:prSet custT="1"/>
      <dgm:spPr/>
      <dgm:t>
        <a:bodyPr/>
        <a:lstStyle/>
        <a:p>
          <a:pPr>
            <a:buFont typeface="Wingdings" panose="05000000000000000000" pitchFamily="2" charset="2"/>
            <a:buChar char="q"/>
          </a:pPr>
          <a:r>
            <a:rPr lang="en-GB" sz="1400" dirty="0"/>
            <a:t>Running costs whilst demand builds (to remove any financial risk to providers of offering additional places before demand is guaranteed).</a:t>
          </a:r>
          <a:endParaRPr lang="en-US" sz="1400" dirty="0"/>
        </a:p>
      </dgm:t>
    </dgm:pt>
    <dgm:pt modelId="{C308B233-5D9A-47F2-A401-F68B9685E7FD}" type="parTrans" cxnId="{DD0D986A-DB77-45A9-93DA-E082B1DFA823}">
      <dgm:prSet/>
      <dgm:spPr/>
      <dgm:t>
        <a:bodyPr/>
        <a:lstStyle/>
        <a:p>
          <a:endParaRPr lang="en-US"/>
        </a:p>
      </dgm:t>
    </dgm:pt>
    <dgm:pt modelId="{F4255C96-C712-4B68-982E-A30EB2BE4414}" type="sibTrans" cxnId="{DD0D986A-DB77-45A9-93DA-E082B1DFA823}">
      <dgm:prSet/>
      <dgm:spPr/>
      <dgm:t>
        <a:bodyPr/>
        <a:lstStyle/>
        <a:p>
          <a:endParaRPr lang="en-US"/>
        </a:p>
      </dgm:t>
    </dgm:pt>
    <dgm:pt modelId="{3739A4E2-5537-431C-A063-224D905D6FC2}">
      <dgm:prSet custT="1"/>
      <dgm:spPr/>
      <dgm:t>
        <a:bodyPr/>
        <a:lstStyle/>
        <a:p>
          <a:r>
            <a:rPr lang="en-GB" sz="1400" dirty="0"/>
            <a:t>Should not be used for:</a:t>
          </a:r>
          <a:endParaRPr lang="en-US" sz="1400" dirty="0"/>
        </a:p>
      </dgm:t>
    </dgm:pt>
    <dgm:pt modelId="{F46DCD98-E60E-4634-B4A6-B1B57D74A4C3}" type="parTrans" cxnId="{2D1A2DE3-8F85-4CB1-8F8D-69ECBBF1F204}">
      <dgm:prSet/>
      <dgm:spPr/>
      <dgm:t>
        <a:bodyPr/>
        <a:lstStyle/>
        <a:p>
          <a:endParaRPr lang="en-US"/>
        </a:p>
      </dgm:t>
    </dgm:pt>
    <dgm:pt modelId="{98A9AA94-125A-4532-B438-E8F5217D6DAD}" type="sibTrans" cxnId="{2D1A2DE3-8F85-4CB1-8F8D-69ECBBF1F204}">
      <dgm:prSet/>
      <dgm:spPr/>
      <dgm:t>
        <a:bodyPr/>
        <a:lstStyle/>
        <a:p>
          <a:endParaRPr lang="en-US"/>
        </a:p>
      </dgm:t>
    </dgm:pt>
    <dgm:pt modelId="{72F7FFD6-5381-4C3C-AAE6-27782455A1B3}">
      <dgm:prSet custT="1"/>
      <dgm:spPr/>
      <dgm:t>
        <a:bodyPr/>
        <a:lstStyle/>
        <a:p>
          <a:r>
            <a:rPr lang="en-GB" sz="1400" dirty="0"/>
            <a:t>Subsidising cost of places, as new places created by the programme should be paid for by parents;</a:t>
          </a:r>
          <a:endParaRPr lang="en-US" sz="1400" dirty="0"/>
        </a:p>
      </dgm:t>
    </dgm:pt>
    <dgm:pt modelId="{F8028556-3E99-46A0-8FC6-93F1F38D2E8C}" type="parTrans" cxnId="{98FDEE1A-ED07-408D-99A9-593270CF6A32}">
      <dgm:prSet/>
      <dgm:spPr/>
      <dgm:t>
        <a:bodyPr/>
        <a:lstStyle/>
        <a:p>
          <a:endParaRPr lang="en-US"/>
        </a:p>
      </dgm:t>
    </dgm:pt>
    <dgm:pt modelId="{585ABCFF-CBFC-41FB-ABB5-F78446A6D792}" type="sibTrans" cxnId="{98FDEE1A-ED07-408D-99A9-593270CF6A32}">
      <dgm:prSet/>
      <dgm:spPr/>
      <dgm:t>
        <a:bodyPr/>
        <a:lstStyle/>
        <a:p>
          <a:endParaRPr lang="en-US"/>
        </a:p>
      </dgm:t>
    </dgm:pt>
    <dgm:pt modelId="{73DC6848-FBAE-48D6-AFEF-B77054866E44}">
      <dgm:prSet custT="1"/>
      <dgm:spPr/>
      <dgm:t>
        <a:bodyPr/>
        <a:lstStyle/>
        <a:p>
          <a:r>
            <a:rPr lang="en-GB" sz="1400" dirty="0"/>
            <a:t>Running costs for existing wraparound childcare places;</a:t>
          </a:r>
          <a:endParaRPr lang="en-US" sz="1400" dirty="0"/>
        </a:p>
      </dgm:t>
    </dgm:pt>
    <dgm:pt modelId="{18D856D2-FACD-4DC4-91DC-3901A0D675A1}" type="parTrans" cxnId="{ECBC22DD-5561-49C6-B09A-E7D0C75AEA2E}">
      <dgm:prSet/>
      <dgm:spPr/>
      <dgm:t>
        <a:bodyPr/>
        <a:lstStyle/>
        <a:p>
          <a:endParaRPr lang="en-US"/>
        </a:p>
      </dgm:t>
    </dgm:pt>
    <dgm:pt modelId="{E10ADA0B-4C26-4F93-9ABE-C95F92F34371}" type="sibTrans" cxnId="{ECBC22DD-5561-49C6-B09A-E7D0C75AEA2E}">
      <dgm:prSet/>
      <dgm:spPr/>
      <dgm:t>
        <a:bodyPr/>
        <a:lstStyle/>
        <a:p>
          <a:endParaRPr lang="en-US"/>
        </a:p>
      </dgm:t>
    </dgm:pt>
    <dgm:pt modelId="{130F872D-008A-4A2F-BEAB-5E65DD714875}">
      <dgm:prSet custT="1"/>
      <dgm:spPr/>
      <dgm:t>
        <a:bodyPr/>
        <a:lstStyle/>
        <a:p>
          <a:r>
            <a:rPr lang="en-GB" sz="1400" dirty="0"/>
            <a:t>Equipment or supplies which have an expected shelf life of more than one year where either the purchase price is in excess of £500 or is a group of lower value items where the combined value is in excess of £500.</a:t>
          </a:r>
          <a:endParaRPr lang="en-US" sz="1400" dirty="0"/>
        </a:p>
      </dgm:t>
    </dgm:pt>
    <dgm:pt modelId="{5E37A6DA-93A4-4E2F-9542-AD6CCED71088}" type="parTrans" cxnId="{442AA1DF-CD07-499F-BF45-36B67644C5E4}">
      <dgm:prSet/>
      <dgm:spPr/>
      <dgm:t>
        <a:bodyPr/>
        <a:lstStyle/>
        <a:p>
          <a:endParaRPr lang="en-US"/>
        </a:p>
      </dgm:t>
    </dgm:pt>
    <dgm:pt modelId="{5BA0A282-BEFF-491C-A58F-6C7ADC00948D}" type="sibTrans" cxnId="{442AA1DF-CD07-499F-BF45-36B67644C5E4}">
      <dgm:prSet/>
      <dgm:spPr/>
      <dgm:t>
        <a:bodyPr/>
        <a:lstStyle/>
        <a:p>
          <a:endParaRPr lang="en-US"/>
        </a:p>
      </dgm:t>
    </dgm:pt>
    <dgm:pt modelId="{433327E0-AEED-45CE-BD4F-5BB8498A7F7D}" type="pres">
      <dgm:prSet presAssocID="{AF492A4D-4D68-41A3-A245-CEB039F32BEA}" presName="Name0" presStyleCnt="0">
        <dgm:presLayoutVars>
          <dgm:dir/>
          <dgm:animLvl val="lvl"/>
          <dgm:resizeHandles val="exact"/>
        </dgm:presLayoutVars>
      </dgm:prSet>
      <dgm:spPr/>
    </dgm:pt>
    <dgm:pt modelId="{09119ACD-3B38-4B3F-906A-D4A42700F008}" type="pres">
      <dgm:prSet presAssocID="{F5350377-C693-474E-8525-EE84E6AEA67E}" presName="linNode" presStyleCnt="0"/>
      <dgm:spPr/>
    </dgm:pt>
    <dgm:pt modelId="{8A938615-155A-4A40-A240-656072F761AC}" type="pres">
      <dgm:prSet presAssocID="{F5350377-C693-474E-8525-EE84E6AEA67E}" presName="parentText" presStyleLbl="alignNode1" presStyleIdx="0" presStyleCnt="2" custLinFactNeighborX="-360" custLinFactNeighborY="-1943">
        <dgm:presLayoutVars>
          <dgm:chMax val="1"/>
          <dgm:bulletEnabled/>
        </dgm:presLayoutVars>
      </dgm:prSet>
      <dgm:spPr/>
    </dgm:pt>
    <dgm:pt modelId="{94DB9645-B380-4DAC-8F24-6F112A3BAB85}" type="pres">
      <dgm:prSet presAssocID="{F5350377-C693-474E-8525-EE84E6AEA67E}" presName="descendantText" presStyleLbl="alignAccFollowNode1" presStyleIdx="0" presStyleCnt="2">
        <dgm:presLayoutVars>
          <dgm:bulletEnabled/>
        </dgm:presLayoutVars>
      </dgm:prSet>
      <dgm:spPr/>
    </dgm:pt>
    <dgm:pt modelId="{A426D6D7-5D59-4770-BB45-443CC02D02E8}" type="pres">
      <dgm:prSet presAssocID="{E550941E-0828-47A2-9580-B63AE6C2327C}" presName="sp" presStyleCnt="0"/>
      <dgm:spPr/>
    </dgm:pt>
    <dgm:pt modelId="{32F2512E-A0B7-46B8-88B9-B3D308F02375}" type="pres">
      <dgm:prSet presAssocID="{3739A4E2-5537-431C-A063-224D905D6FC2}" presName="linNode" presStyleCnt="0"/>
      <dgm:spPr/>
    </dgm:pt>
    <dgm:pt modelId="{62A61E9E-B58A-47B7-A1DA-4FFCBB230CC5}" type="pres">
      <dgm:prSet presAssocID="{3739A4E2-5537-431C-A063-224D905D6FC2}" presName="parentText" presStyleLbl="alignNode1" presStyleIdx="1" presStyleCnt="2">
        <dgm:presLayoutVars>
          <dgm:chMax val="1"/>
          <dgm:bulletEnabled/>
        </dgm:presLayoutVars>
      </dgm:prSet>
      <dgm:spPr/>
    </dgm:pt>
    <dgm:pt modelId="{A841ED98-CD03-42DC-93F3-A7481CAA8797}" type="pres">
      <dgm:prSet presAssocID="{3739A4E2-5537-431C-A063-224D905D6FC2}" presName="descendantText" presStyleLbl="alignAccFollowNode1" presStyleIdx="1" presStyleCnt="2">
        <dgm:presLayoutVars>
          <dgm:bulletEnabled/>
        </dgm:presLayoutVars>
      </dgm:prSet>
      <dgm:spPr/>
    </dgm:pt>
  </dgm:ptLst>
  <dgm:cxnLst>
    <dgm:cxn modelId="{EBD47017-7DA6-4D38-93DA-B2277B518B2F}" srcId="{F5350377-C693-474E-8525-EE84E6AEA67E}" destId="{76157859-0FC0-4326-B65F-31162BB9FB0B}" srcOrd="0" destOrd="0" parTransId="{BA5B3CD0-F7EF-47DB-9D2B-37ACA1E2215C}" sibTransId="{AEB9B149-D110-4842-85FB-DC3CAC4D48F7}"/>
    <dgm:cxn modelId="{98FDEE1A-ED07-408D-99A9-593270CF6A32}" srcId="{3739A4E2-5537-431C-A063-224D905D6FC2}" destId="{72F7FFD6-5381-4C3C-AAE6-27782455A1B3}" srcOrd="0" destOrd="0" parTransId="{F8028556-3E99-46A0-8FC6-93F1F38D2E8C}" sibTransId="{585ABCFF-CBFC-41FB-ABB5-F78446A6D792}"/>
    <dgm:cxn modelId="{6615021F-CABA-4C86-9B6D-3AE5202C557B}" type="presOf" srcId="{3739A4E2-5537-431C-A063-224D905D6FC2}" destId="{62A61E9E-B58A-47B7-A1DA-4FFCBB230CC5}" srcOrd="0" destOrd="0" presId="urn:microsoft.com/office/officeart/2016/7/layout/VerticalSolidActionList"/>
    <dgm:cxn modelId="{6167881F-971E-4E89-8CAA-882190DA473E}" type="presOf" srcId="{F5350377-C693-474E-8525-EE84E6AEA67E}" destId="{8A938615-155A-4A40-A240-656072F761AC}" srcOrd="0" destOrd="0" presId="urn:microsoft.com/office/officeart/2016/7/layout/VerticalSolidActionList"/>
    <dgm:cxn modelId="{7E080326-0C8D-4C3E-AB01-09A5FCAFD354}" type="presOf" srcId="{A8240A66-FE40-4064-ABB7-C09F5DF451BC}" destId="{94DB9645-B380-4DAC-8F24-6F112A3BAB85}" srcOrd="0" destOrd="4" presId="urn:microsoft.com/office/officeart/2016/7/layout/VerticalSolidActionList"/>
    <dgm:cxn modelId="{19C7382C-5540-4E50-ABF1-58F663BF7E06}" srcId="{AF492A4D-4D68-41A3-A245-CEB039F32BEA}" destId="{F5350377-C693-474E-8525-EE84E6AEA67E}" srcOrd="0" destOrd="0" parTransId="{F9C1F136-7B73-4FBE-9CB7-7FC92FDDE820}" sibTransId="{E550941E-0828-47A2-9580-B63AE6C2327C}"/>
    <dgm:cxn modelId="{67CDAA38-4266-4813-952C-FCC1B22C4892}" type="presOf" srcId="{77F9D79B-3722-4FD3-8CCD-FFDF08AB4900}" destId="{94DB9645-B380-4DAC-8F24-6F112A3BAB85}" srcOrd="0" destOrd="2" presId="urn:microsoft.com/office/officeart/2016/7/layout/VerticalSolidActionList"/>
    <dgm:cxn modelId="{B2569F44-6F0B-47B8-A967-D8746C4BD266}" srcId="{F5350377-C693-474E-8525-EE84E6AEA67E}" destId="{77F9D79B-3722-4FD3-8CCD-FFDF08AB4900}" srcOrd="2" destOrd="0" parTransId="{EEFA3AE5-18CB-4FC7-BAC4-80E33627C149}" sibTransId="{4DB1CC12-8F71-4DB6-8786-53F28B6BABDB}"/>
    <dgm:cxn modelId="{47822849-6190-4612-A76D-2ED38D1D3BF7}" type="presOf" srcId="{73DC6848-FBAE-48D6-AFEF-B77054866E44}" destId="{A841ED98-CD03-42DC-93F3-A7481CAA8797}" srcOrd="0" destOrd="1" presId="urn:microsoft.com/office/officeart/2016/7/layout/VerticalSolidActionList"/>
    <dgm:cxn modelId="{DD0D986A-DB77-45A9-93DA-E082B1DFA823}" srcId="{F5350377-C693-474E-8525-EE84E6AEA67E}" destId="{A8240A66-FE40-4064-ABB7-C09F5DF451BC}" srcOrd="4" destOrd="0" parTransId="{C308B233-5D9A-47F2-A401-F68B9685E7FD}" sibTransId="{F4255C96-C712-4B68-982E-A30EB2BE4414}"/>
    <dgm:cxn modelId="{051FD66E-7CD1-458D-867D-F48E606E05B7}" type="presOf" srcId="{130F872D-008A-4A2F-BEAB-5E65DD714875}" destId="{A841ED98-CD03-42DC-93F3-A7481CAA8797}" srcOrd="0" destOrd="2" presId="urn:microsoft.com/office/officeart/2016/7/layout/VerticalSolidActionList"/>
    <dgm:cxn modelId="{2C1E6872-A463-4E81-8E33-81DF1BBE5078}" type="presOf" srcId="{72F7FFD6-5381-4C3C-AAE6-27782455A1B3}" destId="{A841ED98-CD03-42DC-93F3-A7481CAA8797}" srcOrd="0" destOrd="0" presId="urn:microsoft.com/office/officeart/2016/7/layout/VerticalSolidActionList"/>
    <dgm:cxn modelId="{64185F84-DBDA-44C6-A875-758B789B8F63}" srcId="{F5350377-C693-474E-8525-EE84E6AEA67E}" destId="{24E7A124-2E8B-47C5-BB25-BEF4A6BE3851}" srcOrd="1" destOrd="0" parTransId="{C37EC78E-850F-40B1-A7F5-F6CE409D923A}" sibTransId="{B36C51A6-E6F8-4482-BFD5-403945D4645C}"/>
    <dgm:cxn modelId="{2B80E686-9D93-4E0A-827B-3D021E337AF5}" type="presOf" srcId="{C1A5CA60-537B-4657-A4FE-6899C14B493D}" destId="{94DB9645-B380-4DAC-8F24-6F112A3BAB85}" srcOrd="0" destOrd="3" presId="urn:microsoft.com/office/officeart/2016/7/layout/VerticalSolidActionList"/>
    <dgm:cxn modelId="{7FFE778D-E213-4668-A666-7156278D1633}" type="presOf" srcId="{AF492A4D-4D68-41A3-A245-CEB039F32BEA}" destId="{433327E0-AEED-45CE-BD4F-5BB8498A7F7D}" srcOrd="0" destOrd="0" presId="urn:microsoft.com/office/officeart/2016/7/layout/VerticalSolidActionList"/>
    <dgm:cxn modelId="{11A718A4-2B36-4795-903A-45105319DE8D}" type="presOf" srcId="{76157859-0FC0-4326-B65F-31162BB9FB0B}" destId="{94DB9645-B380-4DAC-8F24-6F112A3BAB85}" srcOrd="0" destOrd="0" presId="urn:microsoft.com/office/officeart/2016/7/layout/VerticalSolidActionList"/>
    <dgm:cxn modelId="{C3FD29C0-35A3-4636-9FD4-0CC86EBEC235}" type="presOf" srcId="{24E7A124-2E8B-47C5-BB25-BEF4A6BE3851}" destId="{94DB9645-B380-4DAC-8F24-6F112A3BAB85}" srcOrd="0" destOrd="1" presId="urn:microsoft.com/office/officeart/2016/7/layout/VerticalSolidActionList"/>
    <dgm:cxn modelId="{B8C066D4-BF38-45BE-93CE-DAE31869D3A2}" srcId="{F5350377-C693-474E-8525-EE84E6AEA67E}" destId="{C1A5CA60-537B-4657-A4FE-6899C14B493D}" srcOrd="3" destOrd="0" parTransId="{64933A30-4861-4537-8757-940E0EDC7D1F}" sibTransId="{7BC8A09F-90C6-42CC-8407-17C3FFE033EB}"/>
    <dgm:cxn modelId="{ECBC22DD-5561-49C6-B09A-E7D0C75AEA2E}" srcId="{3739A4E2-5537-431C-A063-224D905D6FC2}" destId="{73DC6848-FBAE-48D6-AFEF-B77054866E44}" srcOrd="1" destOrd="0" parTransId="{18D856D2-FACD-4DC4-91DC-3901A0D675A1}" sibTransId="{E10ADA0B-4C26-4F93-9ABE-C95F92F34371}"/>
    <dgm:cxn modelId="{442AA1DF-CD07-499F-BF45-36B67644C5E4}" srcId="{3739A4E2-5537-431C-A063-224D905D6FC2}" destId="{130F872D-008A-4A2F-BEAB-5E65DD714875}" srcOrd="2" destOrd="0" parTransId="{5E37A6DA-93A4-4E2F-9542-AD6CCED71088}" sibTransId="{5BA0A282-BEFF-491C-A58F-6C7ADC00948D}"/>
    <dgm:cxn modelId="{2D1A2DE3-8F85-4CB1-8F8D-69ECBBF1F204}" srcId="{AF492A4D-4D68-41A3-A245-CEB039F32BEA}" destId="{3739A4E2-5537-431C-A063-224D905D6FC2}" srcOrd="1" destOrd="0" parTransId="{F46DCD98-E60E-4634-B4A6-B1B57D74A4C3}" sibTransId="{98A9AA94-125A-4532-B438-E8F5217D6DAD}"/>
    <dgm:cxn modelId="{3B2C5E4D-4D5B-4146-8AA0-0968EAD4183B}" type="presParOf" srcId="{433327E0-AEED-45CE-BD4F-5BB8498A7F7D}" destId="{09119ACD-3B38-4B3F-906A-D4A42700F008}" srcOrd="0" destOrd="0" presId="urn:microsoft.com/office/officeart/2016/7/layout/VerticalSolidActionList"/>
    <dgm:cxn modelId="{61C00A2D-9063-42C2-B3B9-F62D0E1E221E}" type="presParOf" srcId="{09119ACD-3B38-4B3F-906A-D4A42700F008}" destId="{8A938615-155A-4A40-A240-656072F761AC}" srcOrd="0" destOrd="0" presId="urn:microsoft.com/office/officeart/2016/7/layout/VerticalSolidActionList"/>
    <dgm:cxn modelId="{67D60D5E-3C32-4E4E-84FC-57EE799392B4}" type="presParOf" srcId="{09119ACD-3B38-4B3F-906A-D4A42700F008}" destId="{94DB9645-B380-4DAC-8F24-6F112A3BAB85}" srcOrd="1" destOrd="0" presId="urn:microsoft.com/office/officeart/2016/7/layout/VerticalSolidActionList"/>
    <dgm:cxn modelId="{3BFEB0FE-5575-481B-8AEC-5480202E7D81}" type="presParOf" srcId="{433327E0-AEED-45CE-BD4F-5BB8498A7F7D}" destId="{A426D6D7-5D59-4770-BB45-443CC02D02E8}" srcOrd="1" destOrd="0" presId="urn:microsoft.com/office/officeart/2016/7/layout/VerticalSolidActionList"/>
    <dgm:cxn modelId="{8D376857-568C-4356-AFF0-CFCF55C7A574}" type="presParOf" srcId="{433327E0-AEED-45CE-BD4F-5BB8498A7F7D}" destId="{32F2512E-A0B7-46B8-88B9-B3D308F02375}" srcOrd="2" destOrd="0" presId="urn:microsoft.com/office/officeart/2016/7/layout/VerticalSolidActionList"/>
    <dgm:cxn modelId="{582C4412-2812-4215-8CE6-0E16B17FA392}" type="presParOf" srcId="{32F2512E-A0B7-46B8-88B9-B3D308F02375}" destId="{62A61E9E-B58A-47B7-A1DA-4FFCBB230CC5}" srcOrd="0" destOrd="0" presId="urn:microsoft.com/office/officeart/2016/7/layout/VerticalSolidActionList"/>
    <dgm:cxn modelId="{4927ADCC-B138-40C8-A34D-00C7F558EAD7}" type="presParOf" srcId="{32F2512E-A0B7-46B8-88B9-B3D308F02375}" destId="{A841ED98-CD03-42DC-93F3-A7481CAA8797}"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492A4D-4D68-41A3-A245-CEB039F32BEA}"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F5350377-C693-474E-8525-EE84E6AEA67E}">
      <dgm:prSet custT="1"/>
      <dgm:spPr/>
      <dgm:t>
        <a:bodyPr/>
        <a:lstStyle/>
        <a:p>
          <a:r>
            <a:rPr lang="en-GB" sz="1400" dirty="0"/>
            <a:t>Can be used for:</a:t>
          </a:r>
          <a:endParaRPr lang="en-US" sz="1400" dirty="0"/>
        </a:p>
      </dgm:t>
    </dgm:pt>
    <dgm:pt modelId="{F9C1F136-7B73-4FBE-9CB7-7FC92FDDE820}" type="parTrans" cxnId="{19C7382C-5540-4E50-ABF1-58F663BF7E06}">
      <dgm:prSet/>
      <dgm:spPr/>
      <dgm:t>
        <a:bodyPr/>
        <a:lstStyle/>
        <a:p>
          <a:endParaRPr lang="en-US"/>
        </a:p>
      </dgm:t>
    </dgm:pt>
    <dgm:pt modelId="{E550941E-0828-47A2-9580-B63AE6C2327C}" type="sibTrans" cxnId="{19C7382C-5540-4E50-ABF1-58F663BF7E06}">
      <dgm:prSet/>
      <dgm:spPr/>
      <dgm:t>
        <a:bodyPr/>
        <a:lstStyle/>
        <a:p>
          <a:endParaRPr lang="en-US"/>
        </a:p>
      </dgm:t>
    </dgm:pt>
    <dgm:pt modelId="{76157859-0FC0-4326-B65F-31162BB9FB0B}">
      <dgm:prSet custT="1"/>
      <dgm:spPr/>
      <dgm:t>
        <a:bodyPr/>
        <a:lstStyle/>
        <a:p>
          <a:pPr>
            <a:buFont typeface="+mj-lt"/>
            <a:buNone/>
          </a:pPr>
          <a:r>
            <a:rPr lang="en-GB" sz="1400" dirty="0"/>
            <a:t>Building modifications to enable use of space outside main school/setting operating hours, e.g., secure external access, outside lighting to enable outdoor space to be used year-round;</a:t>
          </a:r>
          <a:endParaRPr lang="en-US" sz="1400" dirty="0"/>
        </a:p>
      </dgm:t>
    </dgm:pt>
    <dgm:pt modelId="{BA5B3CD0-F7EF-47DB-9D2B-37ACA1E2215C}" type="parTrans" cxnId="{EBD47017-7DA6-4D38-93DA-B2277B518B2F}">
      <dgm:prSet/>
      <dgm:spPr/>
      <dgm:t>
        <a:bodyPr/>
        <a:lstStyle/>
        <a:p>
          <a:endParaRPr lang="en-US"/>
        </a:p>
      </dgm:t>
    </dgm:pt>
    <dgm:pt modelId="{AEB9B149-D110-4842-85FB-DC3CAC4D48F7}" type="sibTrans" cxnId="{EBD47017-7DA6-4D38-93DA-B2277B518B2F}">
      <dgm:prSet/>
      <dgm:spPr/>
      <dgm:t>
        <a:bodyPr/>
        <a:lstStyle/>
        <a:p>
          <a:endParaRPr lang="en-US"/>
        </a:p>
      </dgm:t>
    </dgm:pt>
    <dgm:pt modelId="{3739A4E2-5537-431C-A063-224D905D6FC2}">
      <dgm:prSet custT="1"/>
      <dgm:spPr/>
      <dgm:t>
        <a:bodyPr/>
        <a:lstStyle/>
        <a:p>
          <a:r>
            <a:rPr lang="en-GB" sz="1400" dirty="0"/>
            <a:t>Should not be used for:</a:t>
          </a:r>
          <a:endParaRPr lang="en-US" sz="1400" dirty="0"/>
        </a:p>
      </dgm:t>
    </dgm:pt>
    <dgm:pt modelId="{F46DCD98-E60E-4634-B4A6-B1B57D74A4C3}" type="parTrans" cxnId="{2D1A2DE3-8F85-4CB1-8F8D-69ECBBF1F204}">
      <dgm:prSet/>
      <dgm:spPr/>
      <dgm:t>
        <a:bodyPr/>
        <a:lstStyle/>
        <a:p>
          <a:endParaRPr lang="en-US"/>
        </a:p>
      </dgm:t>
    </dgm:pt>
    <dgm:pt modelId="{98A9AA94-125A-4532-B438-E8F5217D6DAD}" type="sibTrans" cxnId="{2D1A2DE3-8F85-4CB1-8F8D-69ECBBF1F204}">
      <dgm:prSet/>
      <dgm:spPr/>
      <dgm:t>
        <a:bodyPr/>
        <a:lstStyle/>
        <a:p>
          <a:endParaRPr lang="en-US"/>
        </a:p>
      </dgm:t>
    </dgm:pt>
    <dgm:pt modelId="{72F7FFD6-5381-4C3C-AAE6-27782455A1B3}">
      <dgm:prSet custT="1"/>
      <dgm:spPr/>
      <dgm:t>
        <a:bodyPr/>
        <a:lstStyle/>
        <a:p>
          <a:pPr>
            <a:buFont typeface="Symbol" panose="05050102010706020507" pitchFamily="18" charset="2"/>
            <a:buChar char=""/>
          </a:pPr>
          <a:r>
            <a:rPr lang="en-GB" sz="1400" dirty="0"/>
            <a:t>Routine maintenance or refurbishment of premises; </a:t>
          </a:r>
          <a:endParaRPr lang="en-US" sz="1400" dirty="0"/>
        </a:p>
      </dgm:t>
    </dgm:pt>
    <dgm:pt modelId="{F8028556-3E99-46A0-8FC6-93F1F38D2E8C}" type="parTrans" cxnId="{98FDEE1A-ED07-408D-99A9-593270CF6A32}">
      <dgm:prSet/>
      <dgm:spPr/>
      <dgm:t>
        <a:bodyPr/>
        <a:lstStyle/>
        <a:p>
          <a:endParaRPr lang="en-US"/>
        </a:p>
      </dgm:t>
    </dgm:pt>
    <dgm:pt modelId="{585ABCFF-CBFC-41FB-ABB5-F78446A6D792}" type="sibTrans" cxnId="{98FDEE1A-ED07-408D-99A9-593270CF6A32}">
      <dgm:prSet/>
      <dgm:spPr/>
      <dgm:t>
        <a:bodyPr/>
        <a:lstStyle/>
        <a:p>
          <a:endParaRPr lang="en-US"/>
        </a:p>
      </dgm:t>
    </dgm:pt>
    <dgm:pt modelId="{E1C15990-5CDD-4D16-9F55-4A125F241510}">
      <dgm:prSet custT="1"/>
      <dgm:spPr/>
      <dgm:t>
        <a:bodyPr/>
        <a:lstStyle/>
        <a:p>
          <a:pPr>
            <a:buFont typeface="Symbol" panose="05050102010706020507" pitchFamily="18" charset="2"/>
            <a:buChar char=""/>
          </a:pPr>
          <a:r>
            <a:rPr lang="en-GB" sz="1400" dirty="0"/>
            <a:t>Building modifications to adapt space for use to deliver inclusive wraparound childcare, e.g., works to improve facilities for children with SEND; </a:t>
          </a:r>
        </a:p>
      </dgm:t>
    </dgm:pt>
    <dgm:pt modelId="{514BE36F-28A3-4633-B934-7E1A0EE26D7D}" type="parTrans" cxnId="{FAC020FB-A159-4605-B49E-AE947778000D}">
      <dgm:prSet/>
      <dgm:spPr/>
      <dgm:t>
        <a:bodyPr/>
        <a:lstStyle/>
        <a:p>
          <a:endParaRPr lang="en-GB"/>
        </a:p>
      </dgm:t>
    </dgm:pt>
    <dgm:pt modelId="{E3193B15-F4CE-4482-99C8-C130F5B25BA3}" type="sibTrans" cxnId="{FAC020FB-A159-4605-B49E-AE947778000D}">
      <dgm:prSet/>
      <dgm:spPr/>
      <dgm:t>
        <a:bodyPr/>
        <a:lstStyle/>
        <a:p>
          <a:endParaRPr lang="en-GB"/>
        </a:p>
      </dgm:t>
    </dgm:pt>
    <dgm:pt modelId="{C6D03B35-7FB7-458C-A36E-3E399C324F8C}">
      <dgm:prSet custT="1"/>
      <dgm:spPr/>
      <dgm:t>
        <a:bodyPr/>
        <a:lstStyle/>
        <a:p>
          <a:pPr>
            <a:buFont typeface="Symbol" panose="05050102010706020507" pitchFamily="18" charset="2"/>
            <a:buChar char=""/>
          </a:pPr>
          <a:r>
            <a:rPr lang="en-GB" sz="1400" dirty="0"/>
            <a:t>Provision of storage/ outdoor shelters;  </a:t>
          </a:r>
        </a:p>
      </dgm:t>
    </dgm:pt>
    <dgm:pt modelId="{DB865CDD-2D9B-4D48-B584-8823D6825477}" type="parTrans" cxnId="{CCE3FA40-7156-4FC7-B9E0-21EE79A0F991}">
      <dgm:prSet/>
      <dgm:spPr/>
      <dgm:t>
        <a:bodyPr/>
        <a:lstStyle/>
        <a:p>
          <a:endParaRPr lang="en-GB"/>
        </a:p>
      </dgm:t>
    </dgm:pt>
    <dgm:pt modelId="{768705F0-37FE-48A4-8E0C-31CDF0F18872}" type="sibTrans" cxnId="{CCE3FA40-7156-4FC7-B9E0-21EE79A0F991}">
      <dgm:prSet/>
      <dgm:spPr/>
      <dgm:t>
        <a:bodyPr/>
        <a:lstStyle/>
        <a:p>
          <a:endParaRPr lang="en-GB"/>
        </a:p>
      </dgm:t>
    </dgm:pt>
    <dgm:pt modelId="{7B7E5F0E-BE03-418C-9D7D-2EDBD1FB69C0}">
      <dgm:prSet custT="1"/>
      <dgm:spPr/>
      <dgm:t>
        <a:bodyPr/>
        <a:lstStyle/>
        <a:p>
          <a:pPr>
            <a:buFont typeface="Symbol" panose="05050102010706020507" pitchFamily="18" charset="2"/>
            <a:buChar char=""/>
          </a:pPr>
          <a:r>
            <a:rPr lang="en-GB" sz="1400" dirty="0"/>
            <a:t>Providing or upgrading a kitchen/food prep and storage area; </a:t>
          </a:r>
        </a:p>
      </dgm:t>
    </dgm:pt>
    <dgm:pt modelId="{35259F05-C041-4FDF-BE92-DF19830A91C3}" type="parTrans" cxnId="{813EA038-B399-42B4-A540-5F0B46926E72}">
      <dgm:prSet/>
      <dgm:spPr/>
      <dgm:t>
        <a:bodyPr/>
        <a:lstStyle/>
        <a:p>
          <a:endParaRPr lang="en-GB"/>
        </a:p>
      </dgm:t>
    </dgm:pt>
    <dgm:pt modelId="{31881AC9-8BD6-4068-8D70-B6FDBACE1A97}" type="sibTrans" cxnId="{813EA038-B399-42B4-A540-5F0B46926E72}">
      <dgm:prSet/>
      <dgm:spPr/>
      <dgm:t>
        <a:bodyPr/>
        <a:lstStyle/>
        <a:p>
          <a:endParaRPr lang="en-GB"/>
        </a:p>
      </dgm:t>
    </dgm:pt>
    <dgm:pt modelId="{32ED1B42-A7E7-4A17-B7BF-AE51BFCBBD8C}">
      <dgm:prSet custT="1"/>
      <dgm:spPr/>
      <dgm:t>
        <a:bodyPr/>
        <a:lstStyle/>
        <a:p>
          <a:pPr>
            <a:buFont typeface="Symbol" panose="05050102010706020507" pitchFamily="18" charset="2"/>
            <a:buChar char=""/>
          </a:pPr>
          <a:r>
            <a:rPr lang="en-GB" sz="1400" dirty="0"/>
            <a:t>Purchasing new fixed assets required to deliver wraparound provision such as play equipment (including outdoor play equipment), or tables and chairs. To be considered capital expenditure the asset must bring an economic benefit, and able to be depreciated, over more than one financial year. </a:t>
          </a:r>
          <a:r>
            <a:rPr lang="en-GB" sz="1100" dirty="0"/>
            <a:t> </a:t>
          </a:r>
        </a:p>
      </dgm:t>
    </dgm:pt>
    <dgm:pt modelId="{35F21FD4-D065-45D8-9FD1-4DC2FCB72CD5}" type="parTrans" cxnId="{2EC188B7-96E5-4828-9603-CF84EA0B812B}">
      <dgm:prSet/>
      <dgm:spPr/>
      <dgm:t>
        <a:bodyPr/>
        <a:lstStyle/>
        <a:p>
          <a:endParaRPr lang="en-GB"/>
        </a:p>
      </dgm:t>
    </dgm:pt>
    <dgm:pt modelId="{D85D216C-93D4-445D-9714-3B131C5A512B}" type="sibTrans" cxnId="{2EC188B7-96E5-4828-9603-CF84EA0B812B}">
      <dgm:prSet/>
      <dgm:spPr/>
      <dgm:t>
        <a:bodyPr/>
        <a:lstStyle/>
        <a:p>
          <a:endParaRPr lang="en-GB"/>
        </a:p>
      </dgm:t>
    </dgm:pt>
    <dgm:pt modelId="{CBDFD191-94EA-4A02-AC23-0C0D38985615}">
      <dgm:prSet custT="1"/>
      <dgm:spPr/>
      <dgm:t>
        <a:bodyPr/>
        <a:lstStyle/>
        <a:p>
          <a:pPr>
            <a:buFont typeface="Symbol" panose="05050102010706020507" pitchFamily="18" charset="2"/>
            <a:buChar char=""/>
          </a:pPr>
          <a:r>
            <a:rPr lang="en-GB" sz="1400" dirty="0"/>
            <a:t>Capital works to maintain and improve the condition of the school estate; </a:t>
          </a:r>
        </a:p>
      </dgm:t>
    </dgm:pt>
    <dgm:pt modelId="{FFE40CC9-016E-4EA9-9C78-36B61DE87D71}" type="parTrans" cxnId="{0182C4BB-0E85-44C4-995F-B38562AAD296}">
      <dgm:prSet/>
      <dgm:spPr/>
      <dgm:t>
        <a:bodyPr/>
        <a:lstStyle/>
        <a:p>
          <a:endParaRPr lang="en-GB"/>
        </a:p>
      </dgm:t>
    </dgm:pt>
    <dgm:pt modelId="{672344E5-D4EC-4494-B857-28E6B50D759A}" type="sibTrans" cxnId="{0182C4BB-0E85-44C4-995F-B38562AAD296}">
      <dgm:prSet/>
      <dgm:spPr/>
      <dgm:t>
        <a:bodyPr/>
        <a:lstStyle/>
        <a:p>
          <a:endParaRPr lang="en-GB"/>
        </a:p>
      </dgm:t>
    </dgm:pt>
    <dgm:pt modelId="{64E096AC-BC0F-4016-8FD5-4D0DEB366A69}">
      <dgm:prSet custT="1"/>
      <dgm:spPr/>
      <dgm:t>
        <a:bodyPr/>
        <a:lstStyle/>
        <a:p>
          <a:pPr>
            <a:buFont typeface="Symbol" panose="05050102010706020507" pitchFamily="18" charset="2"/>
            <a:buChar char=""/>
          </a:pPr>
          <a:r>
            <a:rPr lang="en-GB" sz="1400" dirty="0"/>
            <a:t>Revenue expenditure of any kind, such as training and staff cost, resources/assets that do not meet the definition of capital expenditure given above (such as toys, books, clothing), etc. </a:t>
          </a:r>
        </a:p>
      </dgm:t>
    </dgm:pt>
    <dgm:pt modelId="{0E46BBE4-3187-49AC-9F2F-4FA4433796DB}" type="parTrans" cxnId="{E32629C7-60E3-47CC-9AC4-389AA168190F}">
      <dgm:prSet/>
      <dgm:spPr/>
      <dgm:t>
        <a:bodyPr/>
        <a:lstStyle/>
        <a:p>
          <a:endParaRPr lang="en-GB"/>
        </a:p>
      </dgm:t>
    </dgm:pt>
    <dgm:pt modelId="{F010177C-20C8-4197-BB58-ADB56DB9EB51}" type="sibTrans" cxnId="{E32629C7-60E3-47CC-9AC4-389AA168190F}">
      <dgm:prSet/>
      <dgm:spPr/>
      <dgm:t>
        <a:bodyPr/>
        <a:lstStyle/>
        <a:p>
          <a:endParaRPr lang="en-GB"/>
        </a:p>
      </dgm:t>
    </dgm:pt>
    <dgm:pt modelId="{433327E0-AEED-45CE-BD4F-5BB8498A7F7D}" type="pres">
      <dgm:prSet presAssocID="{AF492A4D-4D68-41A3-A245-CEB039F32BEA}" presName="Name0" presStyleCnt="0">
        <dgm:presLayoutVars>
          <dgm:dir/>
          <dgm:animLvl val="lvl"/>
          <dgm:resizeHandles val="exact"/>
        </dgm:presLayoutVars>
      </dgm:prSet>
      <dgm:spPr/>
    </dgm:pt>
    <dgm:pt modelId="{09119ACD-3B38-4B3F-906A-D4A42700F008}" type="pres">
      <dgm:prSet presAssocID="{F5350377-C693-474E-8525-EE84E6AEA67E}" presName="linNode" presStyleCnt="0"/>
      <dgm:spPr/>
    </dgm:pt>
    <dgm:pt modelId="{8A938615-155A-4A40-A240-656072F761AC}" type="pres">
      <dgm:prSet presAssocID="{F5350377-C693-474E-8525-EE84E6AEA67E}" presName="parentText" presStyleLbl="alignNode1" presStyleIdx="0" presStyleCnt="2">
        <dgm:presLayoutVars>
          <dgm:chMax val="1"/>
          <dgm:bulletEnabled/>
        </dgm:presLayoutVars>
      </dgm:prSet>
      <dgm:spPr/>
    </dgm:pt>
    <dgm:pt modelId="{94DB9645-B380-4DAC-8F24-6F112A3BAB85}" type="pres">
      <dgm:prSet presAssocID="{F5350377-C693-474E-8525-EE84E6AEA67E}" presName="descendantText" presStyleLbl="alignAccFollowNode1" presStyleIdx="0" presStyleCnt="2">
        <dgm:presLayoutVars>
          <dgm:bulletEnabled/>
        </dgm:presLayoutVars>
      </dgm:prSet>
      <dgm:spPr/>
    </dgm:pt>
    <dgm:pt modelId="{A426D6D7-5D59-4770-BB45-443CC02D02E8}" type="pres">
      <dgm:prSet presAssocID="{E550941E-0828-47A2-9580-B63AE6C2327C}" presName="sp" presStyleCnt="0"/>
      <dgm:spPr/>
    </dgm:pt>
    <dgm:pt modelId="{32F2512E-A0B7-46B8-88B9-B3D308F02375}" type="pres">
      <dgm:prSet presAssocID="{3739A4E2-5537-431C-A063-224D905D6FC2}" presName="linNode" presStyleCnt="0"/>
      <dgm:spPr/>
    </dgm:pt>
    <dgm:pt modelId="{62A61E9E-B58A-47B7-A1DA-4FFCBB230CC5}" type="pres">
      <dgm:prSet presAssocID="{3739A4E2-5537-431C-A063-224D905D6FC2}" presName="parentText" presStyleLbl="alignNode1" presStyleIdx="1" presStyleCnt="2">
        <dgm:presLayoutVars>
          <dgm:chMax val="1"/>
          <dgm:bulletEnabled/>
        </dgm:presLayoutVars>
      </dgm:prSet>
      <dgm:spPr/>
    </dgm:pt>
    <dgm:pt modelId="{A841ED98-CD03-42DC-93F3-A7481CAA8797}" type="pres">
      <dgm:prSet presAssocID="{3739A4E2-5537-431C-A063-224D905D6FC2}" presName="descendantText" presStyleLbl="alignAccFollowNode1" presStyleIdx="1" presStyleCnt="2">
        <dgm:presLayoutVars>
          <dgm:bulletEnabled/>
        </dgm:presLayoutVars>
      </dgm:prSet>
      <dgm:spPr/>
    </dgm:pt>
  </dgm:ptLst>
  <dgm:cxnLst>
    <dgm:cxn modelId="{D6148709-E849-48F9-88AE-A50DE986DE7E}" type="presOf" srcId="{64E096AC-BC0F-4016-8FD5-4D0DEB366A69}" destId="{A841ED98-CD03-42DC-93F3-A7481CAA8797}" srcOrd="0" destOrd="2" presId="urn:microsoft.com/office/officeart/2016/7/layout/VerticalSolidActionList"/>
    <dgm:cxn modelId="{EBD47017-7DA6-4D38-93DA-B2277B518B2F}" srcId="{F5350377-C693-474E-8525-EE84E6AEA67E}" destId="{76157859-0FC0-4326-B65F-31162BB9FB0B}" srcOrd="0" destOrd="0" parTransId="{BA5B3CD0-F7EF-47DB-9D2B-37ACA1E2215C}" sibTransId="{AEB9B149-D110-4842-85FB-DC3CAC4D48F7}"/>
    <dgm:cxn modelId="{98FDEE1A-ED07-408D-99A9-593270CF6A32}" srcId="{3739A4E2-5537-431C-A063-224D905D6FC2}" destId="{72F7FFD6-5381-4C3C-AAE6-27782455A1B3}" srcOrd="0" destOrd="0" parTransId="{F8028556-3E99-46A0-8FC6-93F1F38D2E8C}" sibTransId="{585ABCFF-CBFC-41FB-ABB5-F78446A6D792}"/>
    <dgm:cxn modelId="{207D0C1C-1A3D-4EC8-8A19-F3F7985EC10F}" type="presOf" srcId="{CBDFD191-94EA-4A02-AC23-0C0D38985615}" destId="{A841ED98-CD03-42DC-93F3-A7481CAA8797}" srcOrd="0" destOrd="1" presId="urn:microsoft.com/office/officeart/2016/7/layout/VerticalSolidActionList"/>
    <dgm:cxn modelId="{6615021F-CABA-4C86-9B6D-3AE5202C557B}" type="presOf" srcId="{3739A4E2-5537-431C-A063-224D905D6FC2}" destId="{62A61E9E-B58A-47B7-A1DA-4FFCBB230CC5}" srcOrd="0" destOrd="0" presId="urn:microsoft.com/office/officeart/2016/7/layout/VerticalSolidActionList"/>
    <dgm:cxn modelId="{6167881F-971E-4E89-8CAA-882190DA473E}" type="presOf" srcId="{F5350377-C693-474E-8525-EE84E6AEA67E}" destId="{8A938615-155A-4A40-A240-656072F761AC}" srcOrd="0" destOrd="0" presId="urn:microsoft.com/office/officeart/2016/7/layout/VerticalSolidActionList"/>
    <dgm:cxn modelId="{CB3D8726-567A-405B-BD71-FF2193298FAD}" type="presOf" srcId="{7B7E5F0E-BE03-418C-9D7D-2EDBD1FB69C0}" destId="{94DB9645-B380-4DAC-8F24-6F112A3BAB85}" srcOrd="0" destOrd="3" presId="urn:microsoft.com/office/officeart/2016/7/layout/VerticalSolidActionList"/>
    <dgm:cxn modelId="{19C7382C-5540-4E50-ABF1-58F663BF7E06}" srcId="{AF492A4D-4D68-41A3-A245-CEB039F32BEA}" destId="{F5350377-C693-474E-8525-EE84E6AEA67E}" srcOrd="0" destOrd="0" parTransId="{F9C1F136-7B73-4FBE-9CB7-7FC92FDDE820}" sibTransId="{E550941E-0828-47A2-9580-B63AE6C2327C}"/>
    <dgm:cxn modelId="{813EA038-B399-42B4-A540-5F0B46926E72}" srcId="{F5350377-C693-474E-8525-EE84E6AEA67E}" destId="{7B7E5F0E-BE03-418C-9D7D-2EDBD1FB69C0}" srcOrd="3" destOrd="0" parTransId="{35259F05-C041-4FDF-BE92-DF19830A91C3}" sibTransId="{31881AC9-8BD6-4068-8D70-B6FDBACE1A97}"/>
    <dgm:cxn modelId="{CCE3FA40-7156-4FC7-B9E0-21EE79A0F991}" srcId="{F5350377-C693-474E-8525-EE84E6AEA67E}" destId="{C6D03B35-7FB7-458C-A36E-3E399C324F8C}" srcOrd="2" destOrd="0" parTransId="{DB865CDD-2D9B-4D48-B584-8823D6825477}" sibTransId="{768705F0-37FE-48A4-8E0C-31CDF0F18872}"/>
    <dgm:cxn modelId="{25A5A842-93B0-49DF-81D4-5CFCC8696CA4}" type="presOf" srcId="{E1C15990-5CDD-4D16-9F55-4A125F241510}" destId="{94DB9645-B380-4DAC-8F24-6F112A3BAB85}" srcOrd="0" destOrd="1" presId="urn:microsoft.com/office/officeart/2016/7/layout/VerticalSolidActionList"/>
    <dgm:cxn modelId="{2C1E6872-A463-4E81-8E33-81DF1BBE5078}" type="presOf" srcId="{72F7FFD6-5381-4C3C-AAE6-27782455A1B3}" destId="{A841ED98-CD03-42DC-93F3-A7481CAA8797}" srcOrd="0" destOrd="0" presId="urn:microsoft.com/office/officeart/2016/7/layout/VerticalSolidActionList"/>
    <dgm:cxn modelId="{7FFE778D-E213-4668-A666-7156278D1633}" type="presOf" srcId="{AF492A4D-4D68-41A3-A245-CEB039F32BEA}" destId="{433327E0-AEED-45CE-BD4F-5BB8498A7F7D}" srcOrd="0" destOrd="0" presId="urn:microsoft.com/office/officeart/2016/7/layout/VerticalSolidActionList"/>
    <dgm:cxn modelId="{11A718A4-2B36-4795-903A-45105319DE8D}" type="presOf" srcId="{76157859-0FC0-4326-B65F-31162BB9FB0B}" destId="{94DB9645-B380-4DAC-8F24-6F112A3BAB85}" srcOrd="0" destOrd="0" presId="urn:microsoft.com/office/officeart/2016/7/layout/VerticalSolidActionList"/>
    <dgm:cxn modelId="{2EC188B7-96E5-4828-9603-CF84EA0B812B}" srcId="{F5350377-C693-474E-8525-EE84E6AEA67E}" destId="{32ED1B42-A7E7-4A17-B7BF-AE51BFCBBD8C}" srcOrd="4" destOrd="0" parTransId="{35F21FD4-D065-45D8-9FD1-4DC2FCB72CD5}" sibTransId="{D85D216C-93D4-445D-9714-3B131C5A512B}"/>
    <dgm:cxn modelId="{0182C4BB-0E85-44C4-995F-B38562AAD296}" srcId="{3739A4E2-5537-431C-A063-224D905D6FC2}" destId="{CBDFD191-94EA-4A02-AC23-0C0D38985615}" srcOrd="1" destOrd="0" parTransId="{FFE40CC9-016E-4EA9-9C78-36B61DE87D71}" sibTransId="{672344E5-D4EC-4494-B857-28E6B50D759A}"/>
    <dgm:cxn modelId="{E32629C7-60E3-47CC-9AC4-389AA168190F}" srcId="{3739A4E2-5537-431C-A063-224D905D6FC2}" destId="{64E096AC-BC0F-4016-8FD5-4D0DEB366A69}" srcOrd="2" destOrd="0" parTransId="{0E46BBE4-3187-49AC-9F2F-4FA4433796DB}" sibTransId="{F010177C-20C8-4197-BB58-ADB56DB9EB51}"/>
    <dgm:cxn modelId="{A44FE2CE-CE8A-48F1-B588-342DE151E227}" type="presOf" srcId="{32ED1B42-A7E7-4A17-B7BF-AE51BFCBBD8C}" destId="{94DB9645-B380-4DAC-8F24-6F112A3BAB85}" srcOrd="0" destOrd="4" presId="urn:microsoft.com/office/officeart/2016/7/layout/VerticalSolidActionList"/>
    <dgm:cxn modelId="{355D11D7-7833-4602-900D-ED41C8583B5F}" type="presOf" srcId="{C6D03B35-7FB7-458C-A36E-3E399C324F8C}" destId="{94DB9645-B380-4DAC-8F24-6F112A3BAB85}" srcOrd="0" destOrd="2" presId="urn:microsoft.com/office/officeart/2016/7/layout/VerticalSolidActionList"/>
    <dgm:cxn modelId="{2D1A2DE3-8F85-4CB1-8F8D-69ECBBF1F204}" srcId="{AF492A4D-4D68-41A3-A245-CEB039F32BEA}" destId="{3739A4E2-5537-431C-A063-224D905D6FC2}" srcOrd="1" destOrd="0" parTransId="{F46DCD98-E60E-4634-B4A6-B1B57D74A4C3}" sibTransId="{98A9AA94-125A-4532-B438-E8F5217D6DAD}"/>
    <dgm:cxn modelId="{FAC020FB-A159-4605-B49E-AE947778000D}" srcId="{F5350377-C693-474E-8525-EE84E6AEA67E}" destId="{E1C15990-5CDD-4D16-9F55-4A125F241510}" srcOrd="1" destOrd="0" parTransId="{514BE36F-28A3-4633-B934-7E1A0EE26D7D}" sibTransId="{E3193B15-F4CE-4482-99C8-C130F5B25BA3}"/>
    <dgm:cxn modelId="{3B2C5E4D-4D5B-4146-8AA0-0968EAD4183B}" type="presParOf" srcId="{433327E0-AEED-45CE-BD4F-5BB8498A7F7D}" destId="{09119ACD-3B38-4B3F-906A-D4A42700F008}" srcOrd="0" destOrd="0" presId="urn:microsoft.com/office/officeart/2016/7/layout/VerticalSolidActionList"/>
    <dgm:cxn modelId="{61C00A2D-9063-42C2-B3B9-F62D0E1E221E}" type="presParOf" srcId="{09119ACD-3B38-4B3F-906A-D4A42700F008}" destId="{8A938615-155A-4A40-A240-656072F761AC}" srcOrd="0" destOrd="0" presId="urn:microsoft.com/office/officeart/2016/7/layout/VerticalSolidActionList"/>
    <dgm:cxn modelId="{67D60D5E-3C32-4E4E-84FC-57EE799392B4}" type="presParOf" srcId="{09119ACD-3B38-4B3F-906A-D4A42700F008}" destId="{94DB9645-B380-4DAC-8F24-6F112A3BAB85}" srcOrd="1" destOrd="0" presId="urn:microsoft.com/office/officeart/2016/7/layout/VerticalSolidActionList"/>
    <dgm:cxn modelId="{3BFEB0FE-5575-481B-8AEC-5480202E7D81}" type="presParOf" srcId="{433327E0-AEED-45CE-BD4F-5BB8498A7F7D}" destId="{A426D6D7-5D59-4770-BB45-443CC02D02E8}" srcOrd="1" destOrd="0" presId="urn:microsoft.com/office/officeart/2016/7/layout/VerticalSolidActionList"/>
    <dgm:cxn modelId="{8D376857-568C-4356-AFF0-CFCF55C7A574}" type="presParOf" srcId="{433327E0-AEED-45CE-BD4F-5BB8498A7F7D}" destId="{32F2512E-A0B7-46B8-88B9-B3D308F02375}" srcOrd="2" destOrd="0" presId="urn:microsoft.com/office/officeart/2016/7/layout/VerticalSolidActionList"/>
    <dgm:cxn modelId="{582C4412-2812-4215-8CE6-0E16B17FA392}" type="presParOf" srcId="{32F2512E-A0B7-46B8-88B9-B3D308F02375}" destId="{62A61E9E-B58A-47B7-A1DA-4FFCBB230CC5}" srcOrd="0" destOrd="0" presId="urn:microsoft.com/office/officeart/2016/7/layout/VerticalSolidActionList"/>
    <dgm:cxn modelId="{4927ADCC-B138-40C8-A34D-00C7F558EAD7}" type="presParOf" srcId="{32F2512E-A0B7-46B8-88B9-B3D308F02375}" destId="{A841ED98-CD03-42DC-93F3-A7481CAA8797}"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B9645-B380-4DAC-8F24-6F112A3BAB85}">
      <dsp:nvSpPr>
        <dsp:cNvPr id="0" name=""/>
        <dsp:cNvSpPr/>
      </dsp:nvSpPr>
      <dsp:spPr>
        <a:xfrm>
          <a:off x="1986860" y="443"/>
          <a:ext cx="7947442" cy="245088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202" tIns="622524" rIns="154202" bIns="622524"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GB" sz="1400" kern="1200" dirty="0"/>
            <a:t>Staffing;</a:t>
          </a:r>
        </a:p>
        <a:p>
          <a:pPr marL="0" lvl="0" indent="0" algn="l" defTabSz="622300">
            <a:lnSpc>
              <a:spcPct val="90000"/>
            </a:lnSpc>
            <a:spcBef>
              <a:spcPct val="0"/>
            </a:spcBef>
            <a:spcAft>
              <a:spcPct val="35000"/>
            </a:spcAft>
            <a:buFont typeface="Wingdings" panose="05000000000000000000" pitchFamily="2" charset="2"/>
            <a:buNone/>
          </a:pPr>
          <a:r>
            <a:rPr lang="en-GB" sz="1400" kern="1200" dirty="0"/>
            <a:t>Training including specialist training for staff to ensure they feel equipped to support children with additional needs;</a:t>
          </a:r>
        </a:p>
        <a:p>
          <a:pPr marL="0" lvl="0" indent="0" algn="l" defTabSz="622300">
            <a:lnSpc>
              <a:spcPct val="90000"/>
            </a:lnSpc>
            <a:spcBef>
              <a:spcPct val="0"/>
            </a:spcBef>
            <a:spcAft>
              <a:spcPct val="35000"/>
            </a:spcAft>
            <a:buFont typeface="Wingdings" panose="05000000000000000000" pitchFamily="2" charset="2"/>
            <a:buNone/>
          </a:pPr>
          <a:r>
            <a:rPr lang="en-GB" sz="1400" kern="1200" dirty="0"/>
            <a:t>Transport costs;</a:t>
          </a:r>
          <a:endParaRPr lang="en-US" sz="1400" kern="1200" dirty="0"/>
        </a:p>
        <a:p>
          <a:pPr marL="0" lvl="0" indent="0" algn="l" defTabSz="622300">
            <a:lnSpc>
              <a:spcPct val="90000"/>
            </a:lnSpc>
            <a:spcBef>
              <a:spcPct val="0"/>
            </a:spcBef>
            <a:spcAft>
              <a:spcPct val="35000"/>
            </a:spcAft>
            <a:buFont typeface="Wingdings" panose="05000000000000000000" pitchFamily="2" charset="2"/>
            <a:buNone/>
          </a:pPr>
          <a:r>
            <a:rPr lang="en-GB" sz="1400" kern="1200" dirty="0"/>
            <a:t>Resources;</a:t>
          </a:r>
          <a:endParaRPr lang="en-US" sz="1400" kern="1200" dirty="0"/>
        </a:p>
        <a:p>
          <a:pPr marL="0" lvl="0" indent="0" algn="l" defTabSz="622300">
            <a:lnSpc>
              <a:spcPct val="90000"/>
            </a:lnSpc>
            <a:spcBef>
              <a:spcPct val="0"/>
            </a:spcBef>
            <a:spcAft>
              <a:spcPct val="35000"/>
            </a:spcAft>
            <a:buFont typeface="Wingdings" panose="05000000000000000000" pitchFamily="2" charset="2"/>
            <a:buNone/>
          </a:pPr>
          <a:r>
            <a:rPr lang="en-GB" sz="1400" kern="1200" dirty="0"/>
            <a:t>Running costs whilst demand builds (to remove any financial risk to providers of offering additional places before demand is guaranteed).</a:t>
          </a:r>
          <a:endParaRPr lang="en-US" sz="1400" kern="1200" dirty="0"/>
        </a:p>
      </dsp:txBody>
      <dsp:txXfrm>
        <a:off x="1986860" y="443"/>
        <a:ext cx="7947442" cy="2450882"/>
      </dsp:txXfrm>
    </dsp:sp>
    <dsp:sp modelId="{8A938615-155A-4A40-A240-656072F761AC}">
      <dsp:nvSpPr>
        <dsp:cNvPr id="0" name=""/>
        <dsp:cNvSpPr/>
      </dsp:nvSpPr>
      <dsp:spPr>
        <a:xfrm>
          <a:off x="0" y="0"/>
          <a:ext cx="1986860" cy="245088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5138" tIns="242093" rIns="105138" bIns="242093" numCol="1" spcCol="1270" anchor="ctr" anchorCtr="0">
          <a:noAutofit/>
        </a:bodyPr>
        <a:lstStyle/>
        <a:p>
          <a:pPr marL="0" lvl="0" indent="0" algn="ctr" defTabSz="622300">
            <a:lnSpc>
              <a:spcPct val="90000"/>
            </a:lnSpc>
            <a:spcBef>
              <a:spcPct val="0"/>
            </a:spcBef>
            <a:spcAft>
              <a:spcPct val="35000"/>
            </a:spcAft>
            <a:buNone/>
          </a:pPr>
          <a:r>
            <a:rPr lang="en-GB" sz="1400" kern="1200" dirty="0"/>
            <a:t>Can be used for:</a:t>
          </a:r>
          <a:endParaRPr lang="en-US" sz="1400" kern="1200" dirty="0"/>
        </a:p>
      </dsp:txBody>
      <dsp:txXfrm>
        <a:off x="0" y="0"/>
        <a:ext cx="1986860" cy="2450882"/>
      </dsp:txXfrm>
    </dsp:sp>
    <dsp:sp modelId="{A841ED98-CD03-42DC-93F3-A7481CAA8797}">
      <dsp:nvSpPr>
        <dsp:cNvPr id="0" name=""/>
        <dsp:cNvSpPr/>
      </dsp:nvSpPr>
      <dsp:spPr>
        <a:xfrm>
          <a:off x="1986860" y="2598378"/>
          <a:ext cx="7947442" cy="2450882"/>
        </a:xfrm>
        <a:prstGeom prst="rect">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202" tIns="622524" rIns="154202" bIns="622524" numCol="1" spcCol="1270" anchor="ctr" anchorCtr="0">
          <a:noAutofit/>
        </a:bodyPr>
        <a:lstStyle/>
        <a:p>
          <a:pPr marL="0" lvl="0" indent="0" algn="l" defTabSz="622300">
            <a:lnSpc>
              <a:spcPct val="90000"/>
            </a:lnSpc>
            <a:spcBef>
              <a:spcPct val="0"/>
            </a:spcBef>
            <a:spcAft>
              <a:spcPct val="35000"/>
            </a:spcAft>
            <a:buNone/>
          </a:pPr>
          <a:r>
            <a:rPr lang="en-GB" sz="1400" kern="1200" dirty="0"/>
            <a:t>Subsidising cost of places, as new places created by the programme should be paid for by parents;</a:t>
          </a:r>
          <a:endParaRPr lang="en-US" sz="1400" kern="1200" dirty="0"/>
        </a:p>
        <a:p>
          <a:pPr marL="0" lvl="0" indent="0" algn="l" defTabSz="622300">
            <a:lnSpc>
              <a:spcPct val="90000"/>
            </a:lnSpc>
            <a:spcBef>
              <a:spcPct val="0"/>
            </a:spcBef>
            <a:spcAft>
              <a:spcPct val="35000"/>
            </a:spcAft>
            <a:buNone/>
          </a:pPr>
          <a:r>
            <a:rPr lang="en-GB" sz="1400" kern="1200" dirty="0"/>
            <a:t>Running costs for existing wraparound childcare places;</a:t>
          </a:r>
          <a:endParaRPr lang="en-US" sz="1400" kern="1200" dirty="0"/>
        </a:p>
        <a:p>
          <a:pPr marL="0" lvl="0" indent="0" algn="l" defTabSz="622300">
            <a:lnSpc>
              <a:spcPct val="90000"/>
            </a:lnSpc>
            <a:spcBef>
              <a:spcPct val="0"/>
            </a:spcBef>
            <a:spcAft>
              <a:spcPct val="35000"/>
            </a:spcAft>
            <a:buNone/>
          </a:pPr>
          <a:r>
            <a:rPr lang="en-GB" sz="1400" kern="1200" dirty="0"/>
            <a:t>Equipment or supplies which have an expected shelf life of more than one year where either the purchase price is in excess of £500 or is a group of lower value items where the combined value is in excess of £500.</a:t>
          </a:r>
          <a:endParaRPr lang="en-US" sz="1400" kern="1200" dirty="0"/>
        </a:p>
      </dsp:txBody>
      <dsp:txXfrm>
        <a:off x="1986860" y="2598378"/>
        <a:ext cx="7947442" cy="2450882"/>
      </dsp:txXfrm>
    </dsp:sp>
    <dsp:sp modelId="{62A61E9E-B58A-47B7-A1DA-4FFCBB230CC5}">
      <dsp:nvSpPr>
        <dsp:cNvPr id="0" name=""/>
        <dsp:cNvSpPr/>
      </dsp:nvSpPr>
      <dsp:spPr>
        <a:xfrm>
          <a:off x="0" y="2598378"/>
          <a:ext cx="1986860" cy="2450882"/>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5138" tIns="242093" rIns="105138" bIns="242093" numCol="1" spcCol="1270" anchor="ctr" anchorCtr="0">
          <a:noAutofit/>
        </a:bodyPr>
        <a:lstStyle/>
        <a:p>
          <a:pPr marL="0" lvl="0" indent="0" algn="ctr" defTabSz="622300">
            <a:lnSpc>
              <a:spcPct val="90000"/>
            </a:lnSpc>
            <a:spcBef>
              <a:spcPct val="0"/>
            </a:spcBef>
            <a:spcAft>
              <a:spcPct val="35000"/>
            </a:spcAft>
            <a:buNone/>
          </a:pPr>
          <a:r>
            <a:rPr lang="en-GB" sz="1400" kern="1200" dirty="0"/>
            <a:t>Should not be used for:</a:t>
          </a:r>
          <a:endParaRPr lang="en-US" sz="1400" kern="1200" dirty="0"/>
        </a:p>
      </dsp:txBody>
      <dsp:txXfrm>
        <a:off x="0" y="2598378"/>
        <a:ext cx="1986860" cy="2450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B9645-B380-4DAC-8F24-6F112A3BAB85}">
      <dsp:nvSpPr>
        <dsp:cNvPr id="0" name=""/>
        <dsp:cNvSpPr/>
      </dsp:nvSpPr>
      <dsp:spPr>
        <a:xfrm>
          <a:off x="1986860" y="443"/>
          <a:ext cx="7947442" cy="245088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202" tIns="622524" rIns="154202" bIns="622524" numCol="1" spcCol="1270" anchor="ctr" anchorCtr="0">
          <a:noAutofit/>
        </a:bodyPr>
        <a:lstStyle/>
        <a:p>
          <a:pPr marL="0" lvl="0" indent="0" algn="l" defTabSz="622300">
            <a:lnSpc>
              <a:spcPct val="90000"/>
            </a:lnSpc>
            <a:spcBef>
              <a:spcPct val="0"/>
            </a:spcBef>
            <a:spcAft>
              <a:spcPct val="35000"/>
            </a:spcAft>
            <a:buFont typeface="+mj-lt"/>
            <a:buNone/>
          </a:pPr>
          <a:r>
            <a:rPr lang="en-GB" sz="1400" kern="1200" dirty="0"/>
            <a:t>Building modifications to enable use of space outside main school/setting operating hours, e.g., secure external access, outside lighting to enable outdoor space to be used year-round;</a:t>
          </a:r>
          <a:endParaRPr lang="en-US" sz="1400" kern="1200" dirty="0"/>
        </a:p>
        <a:p>
          <a:pPr marL="0" lvl="0" indent="0" algn="l" defTabSz="622300">
            <a:lnSpc>
              <a:spcPct val="90000"/>
            </a:lnSpc>
            <a:spcBef>
              <a:spcPct val="0"/>
            </a:spcBef>
            <a:spcAft>
              <a:spcPct val="35000"/>
            </a:spcAft>
            <a:buFont typeface="Symbol" panose="05050102010706020507" pitchFamily="18" charset="2"/>
            <a:buNone/>
          </a:pPr>
          <a:r>
            <a:rPr lang="en-GB" sz="1400" kern="1200" dirty="0"/>
            <a:t>Building modifications to adapt space for use to deliver inclusive wraparound childcare, e.g., works to improve facilities for children with SEND; </a:t>
          </a:r>
        </a:p>
        <a:p>
          <a:pPr marL="0" lvl="0" indent="0" algn="l" defTabSz="622300">
            <a:lnSpc>
              <a:spcPct val="90000"/>
            </a:lnSpc>
            <a:spcBef>
              <a:spcPct val="0"/>
            </a:spcBef>
            <a:spcAft>
              <a:spcPct val="35000"/>
            </a:spcAft>
            <a:buFont typeface="Symbol" panose="05050102010706020507" pitchFamily="18" charset="2"/>
            <a:buNone/>
          </a:pPr>
          <a:r>
            <a:rPr lang="en-GB" sz="1400" kern="1200" dirty="0"/>
            <a:t>Provision of storage/ outdoor shelters;  </a:t>
          </a:r>
        </a:p>
        <a:p>
          <a:pPr marL="0" lvl="0" indent="0" algn="l" defTabSz="622300">
            <a:lnSpc>
              <a:spcPct val="90000"/>
            </a:lnSpc>
            <a:spcBef>
              <a:spcPct val="0"/>
            </a:spcBef>
            <a:spcAft>
              <a:spcPct val="35000"/>
            </a:spcAft>
            <a:buFont typeface="Symbol" panose="05050102010706020507" pitchFamily="18" charset="2"/>
            <a:buNone/>
          </a:pPr>
          <a:r>
            <a:rPr lang="en-GB" sz="1400" kern="1200" dirty="0"/>
            <a:t>Providing or upgrading a kitchen/food prep and storage area; </a:t>
          </a:r>
        </a:p>
        <a:p>
          <a:pPr marL="0" lvl="0" indent="0" algn="l" defTabSz="622300">
            <a:lnSpc>
              <a:spcPct val="90000"/>
            </a:lnSpc>
            <a:spcBef>
              <a:spcPct val="0"/>
            </a:spcBef>
            <a:spcAft>
              <a:spcPct val="35000"/>
            </a:spcAft>
            <a:buFont typeface="Symbol" panose="05050102010706020507" pitchFamily="18" charset="2"/>
            <a:buNone/>
          </a:pPr>
          <a:r>
            <a:rPr lang="en-GB" sz="1400" kern="1200" dirty="0"/>
            <a:t>Purchasing new fixed assets required to deliver wraparound provision such as play equipment (including outdoor play equipment), or tables and chairs. To be considered capital expenditure the asset must bring an economic benefit, and able to be depreciated, over more than one financial year. </a:t>
          </a:r>
          <a:r>
            <a:rPr lang="en-GB" sz="1100" kern="1200" dirty="0"/>
            <a:t> </a:t>
          </a:r>
        </a:p>
      </dsp:txBody>
      <dsp:txXfrm>
        <a:off x="1986860" y="443"/>
        <a:ext cx="7947442" cy="2450882"/>
      </dsp:txXfrm>
    </dsp:sp>
    <dsp:sp modelId="{8A938615-155A-4A40-A240-656072F761AC}">
      <dsp:nvSpPr>
        <dsp:cNvPr id="0" name=""/>
        <dsp:cNvSpPr/>
      </dsp:nvSpPr>
      <dsp:spPr>
        <a:xfrm>
          <a:off x="0" y="443"/>
          <a:ext cx="1986860" cy="245088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5138" tIns="242093" rIns="105138" bIns="242093" numCol="1" spcCol="1270" anchor="ctr" anchorCtr="0">
          <a:noAutofit/>
        </a:bodyPr>
        <a:lstStyle/>
        <a:p>
          <a:pPr marL="0" lvl="0" indent="0" algn="ctr" defTabSz="622300">
            <a:lnSpc>
              <a:spcPct val="90000"/>
            </a:lnSpc>
            <a:spcBef>
              <a:spcPct val="0"/>
            </a:spcBef>
            <a:spcAft>
              <a:spcPct val="35000"/>
            </a:spcAft>
            <a:buNone/>
          </a:pPr>
          <a:r>
            <a:rPr lang="en-GB" sz="1400" kern="1200" dirty="0"/>
            <a:t>Can be used for:</a:t>
          </a:r>
          <a:endParaRPr lang="en-US" sz="1400" kern="1200" dirty="0"/>
        </a:p>
      </dsp:txBody>
      <dsp:txXfrm>
        <a:off x="0" y="443"/>
        <a:ext cx="1986860" cy="2450882"/>
      </dsp:txXfrm>
    </dsp:sp>
    <dsp:sp modelId="{A841ED98-CD03-42DC-93F3-A7481CAA8797}">
      <dsp:nvSpPr>
        <dsp:cNvPr id="0" name=""/>
        <dsp:cNvSpPr/>
      </dsp:nvSpPr>
      <dsp:spPr>
        <a:xfrm>
          <a:off x="1986860" y="2598378"/>
          <a:ext cx="7947442" cy="2450882"/>
        </a:xfrm>
        <a:prstGeom prst="rect">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202" tIns="622524" rIns="154202" bIns="622524"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GB" sz="1400" kern="1200" dirty="0"/>
            <a:t>Routine maintenance or refurbishment of premises; </a:t>
          </a:r>
          <a:endParaRPr lang="en-US" sz="1400" kern="1200" dirty="0"/>
        </a:p>
        <a:p>
          <a:pPr marL="0" lvl="0" indent="0" algn="l" defTabSz="622300">
            <a:lnSpc>
              <a:spcPct val="90000"/>
            </a:lnSpc>
            <a:spcBef>
              <a:spcPct val="0"/>
            </a:spcBef>
            <a:spcAft>
              <a:spcPct val="35000"/>
            </a:spcAft>
            <a:buFont typeface="Symbol" panose="05050102010706020507" pitchFamily="18" charset="2"/>
            <a:buNone/>
          </a:pPr>
          <a:r>
            <a:rPr lang="en-GB" sz="1400" kern="1200" dirty="0"/>
            <a:t>Capital works to maintain and improve the condition of the school estate; </a:t>
          </a:r>
        </a:p>
        <a:p>
          <a:pPr marL="0" lvl="0" indent="0" algn="l" defTabSz="622300">
            <a:lnSpc>
              <a:spcPct val="90000"/>
            </a:lnSpc>
            <a:spcBef>
              <a:spcPct val="0"/>
            </a:spcBef>
            <a:spcAft>
              <a:spcPct val="35000"/>
            </a:spcAft>
            <a:buFont typeface="Symbol" panose="05050102010706020507" pitchFamily="18" charset="2"/>
            <a:buNone/>
          </a:pPr>
          <a:r>
            <a:rPr lang="en-GB" sz="1400" kern="1200" dirty="0"/>
            <a:t>Revenue expenditure of any kind, such as training and staff cost, resources/assets that do not meet the definition of capital expenditure given above (such as toys, books, clothing), etc. </a:t>
          </a:r>
        </a:p>
      </dsp:txBody>
      <dsp:txXfrm>
        <a:off x="1986860" y="2598378"/>
        <a:ext cx="7947442" cy="2450882"/>
      </dsp:txXfrm>
    </dsp:sp>
    <dsp:sp modelId="{62A61E9E-B58A-47B7-A1DA-4FFCBB230CC5}">
      <dsp:nvSpPr>
        <dsp:cNvPr id="0" name=""/>
        <dsp:cNvSpPr/>
      </dsp:nvSpPr>
      <dsp:spPr>
        <a:xfrm>
          <a:off x="0" y="2598378"/>
          <a:ext cx="1986860" cy="2450882"/>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5138" tIns="242093" rIns="105138" bIns="242093" numCol="1" spcCol="1270" anchor="ctr" anchorCtr="0">
          <a:noAutofit/>
        </a:bodyPr>
        <a:lstStyle/>
        <a:p>
          <a:pPr marL="0" lvl="0" indent="0" algn="ctr" defTabSz="622300">
            <a:lnSpc>
              <a:spcPct val="90000"/>
            </a:lnSpc>
            <a:spcBef>
              <a:spcPct val="0"/>
            </a:spcBef>
            <a:spcAft>
              <a:spcPct val="35000"/>
            </a:spcAft>
            <a:buNone/>
          </a:pPr>
          <a:r>
            <a:rPr lang="en-GB" sz="1400" kern="1200" dirty="0"/>
            <a:t>Should not be used for:</a:t>
          </a:r>
          <a:endParaRPr lang="en-US" sz="1400" kern="1200" dirty="0"/>
        </a:p>
      </dsp:txBody>
      <dsp:txXfrm>
        <a:off x="0" y="2598378"/>
        <a:ext cx="1986860" cy="245088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662D7-858F-49F5-BA1F-8E491D43A400}" type="datetimeFigureOut">
              <a:rPr lang="en-GB" smtClean="0"/>
              <a:t>19/11/2024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99147-3C88-4D3F-9F89-A14C432AAD45}" type="slidenum">
              <a:rPr lang="en-GB" smtClean="0"/>
              <a:t>‹#›</a:t>
            </a:fld>
            <a:endParaRPr lang="en-GB"/>
          </a:p>
        </p:txBody>
      </p:sp>
    </p:spTree>
    <p:extLst>
      <p:ext uri="{BB962C8B-B14F-4D97-AF65-F5344CB8AC3E}">
        <p14:creationId xmlns:p14="http://schemas.microsoft.com/office/powerpoint/2010/main" val="235844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media/65673ae0750074000d1dee1d/Childcare_Expansion_Capital_Grants_-_Explanatory_Note.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A3306-C788-445A-A04A-C137031DF0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48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CF1C43-69B7-4878-95C0-2E153C03EE60}" type="slidenum">
              <a:rPr lang="en-GB" smtClean="0"/>
              <a:t>4</a:t>
            </a:fld>
            <a:endParaRPr lang="en-GB"/>
          </a:p>
        </p:txBody>
      </p:sp>
    </p:spTree>
    <p:extLst>
      <p:ext uri="{BB962C8B-B14F-4D97-AF65-F5344CB8AC3E}">
        <p14:creationId xmlns:p14="http://schemas.microsoft.com/office/powerpoint/2010/main" val="245774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rPr>
              <a:t>The DfE </a:t>
            </a:r>
            <a:r>
              <a:rPr lang="en-GB"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distributed the funding at national level</a:t>
            </a:r>
            <a:r>
              <a:rPr lang="en-GB" sz="1200" dirty="0">
                <a:effectLst/>
                <a:latin typeface="Arial" panose="020B0604020202020204" pitchFamily="34" charset="0"/>
                <a:ea typeface="Calibri" panose="020F0502020204030204" pitchFamily="34" charset="0"/>
              </a:rPr>
              <a:t> with 80% for early years provision and 20%, which is £82,458, for the wraparound programme.</a:t>
            </a:r>
            <a:endParaRPr lang="en-GB" dirty="0"/>
          </a:p>
        </p:txBody>
      </p:sp>
      <p:sp>
        <p:nvSpPr>
          <p:cNvPr id="4" name="Slide Number Placeholder 3"/>
          <p:cNvSpPr>
            <a:spLocks noGrp="1"/>
          </p:cNvSpPr>
          <p:nvPr>
            <p:ph type="sldNum" sz="quarter" idx="5"/>
          </p:nvPr>
        </p:nvSpPr>
        <p:spPr/>
        <p:txBody>
          <a:bodyPr/>
          <a:lstStyle/>
          <a:p>
            <a:fld id="{1EFA3306-C788-445A-A04A-C137031DF0E2}" type="slidenum">
              <a:rPr lang="en-GB" smtClean="0"/>
              <a:t>5</a:t>
            </a:fld>
            <a:endParaRPr lang="en-GB"/>
          </a:p>
        </p:txBody>
      </p:sp>
    </p:spTree>
    <p:extLst>
      <p:ext uri="{BB962C8B-B14F-4D97-AF65-F5344CB8AC3E}">
        <p14:creationId xmlns:p14="http://schemas.microsoft.com/office/powerpoint/2010/main" val="302747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A3306-C788-445A-A04A-C137031DF0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3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99147-3C88-4D3F-9F89-A14C432AAD45}" type="slidenum">
              <a:rPr lang="en-GB" smtClean="0"/>
              <a:t>10</a:t>
            </a:fld>
            <a:endParaRPr lang="en-GB"/>
          </a:p>
        </p:txBody>
      </p:sp>
    </p:spTree>
    <p:extLst>
      <p:ext uri="{BB962C8B-B14F-4D97-AF65-F5344CB8AC3E}">
        <p14:creationId xmlns:p14="http://schemas.microsoft.com/office/powerpoint/2010/main" val="2493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73A86D-D985-A389-52F0-E8BCA10A6E95}"/>
              </a:ext>
            </a:extLst>
          </p:cNvPr>
          <p:cNvSpPr/>
          <p:nvPr userDrawn="1"/>
        </p:nvSpPr>
        <p:spPr>
          <a:xfrm>
            <a:off x="0" y="0"/>
            <a:ext cx="12191999" cy="6858000"/>
          </a:xfrm>
          <a:prstGeom prst="rect">
            <a:avLst/>
          </a:prstGeom>
          <a:gradFill flip="none" rotWithShape="1">
            <a:gsLst>
              <a:gs pos="100000">
                <a:srgbClr val="F49600"/>
              </a:gs>
              <a:gs pos="5000">
                <a:srgbClr val="CF3815"/>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593011" y="4182412"/>
            <a:ext cx="9144000" cy="432426"/>
          </a:xfrm>
          <a:prstGeom prst="rect">
            <a:avLst/>
          </a:prstGeo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Date</a:t>
            </a:r>
            <a:endParaRPr lang="en-US" dirty="0"/>
          </a:p>
        </p:txBody>
      </p:sp>
      <p:sp>
        <p:nvSpPr>
          <p:cNvPr id="13" name="Text Placeholder 12">
            <a:extLst>
              <a:ext uri="{FF2B5EF4-FFF2-40B4-BE49-F238E27FC236}">
                <a16:creationId xmlns:a16="http://schemas.microsoft.com/office/drawing/2014/main" id="{4C4E3ECF-A1CE-0CD1-5EC2-E2919426B8D8}"/>
              </a:ext>
            </a:extLst>
          </p:cNvPr>
          <p:cNvSpPr>
            <a:spLocks noGrp="1"/>
          </p:cNvSpPr>
          <p:nvPr>
            <p:ph type="body" sz="quarter" idx="10" hasCustomPrompt="1"/>
          </p:nvPr>
        </p:nvSpPr>
        <p:spPr>
          <a:xfrm>
            <a:off x="1593011" y="1723534"/>
            <a:ext cx="9144000" cy="800101"/>
          </a:xfrm>
        </p:spPr>
        <p:txBody>
          <a:bodyPr>
            <a:noAutofit/>
          </a:bodyPr>
          <a:lstStyle>
            <a:lvl1pPr marL="0" indent="0">
              <a:buNone/>
              <a:defRPr sz="4800" b="1">
                <a:solidFill>
                  <a:schemeClr val="bg1"/>
                </a:solidFill>
                <a:latin typeface="Georgia" panose="02040502050405020303" pitchFamily="18" charset="0"/>
              </a:defRPr>
            </a:lvl1pPr>
            <a:lvl2pPr>
              <a:defRPr sz="4800">
                <a:solidFill>
                  <a:schemeClr val="bg1"/>
                </a:solidFill>
                <a:latin typeface="Georgia" panose="02040502050405020303" pitchFamily="18" charset="0"/>
              </a:defRPr>
            </a:lvl2pPr>
            <a:lvl3pPr>
              <a:defRPr sz="4800">
                <a:solidFill>
                  <a:schemeClr val="bg1"/>
                </a:solidFill>
                <a:latin typeface="Georgia" panose="02040502050405020303" pitchFamily="18" charset="0"/>
              </a:defRPr>
            </a:lvl3pPr>
            <a:lvl4pPr>
              <a:defRPr sz="4800">
                <a:solidFill>
                  <a:schemeClr val="bg1"/>
                </a:solidFill>
                <a:latin typeface="Georgia" panose="02040502050405020303" pitchFamily="18" charset="0"/>
              </a:defRPr>
            </a:lvl4pPr>
            <a:lvl5pPr>
              <a:defRPr sz="4800">
                <a:solidFill>
                  <a:schemeClr val="bg1"/>
                </a:solidFill>
                <a:latin typeface="Georgia" panose="02040502050405020303" pitchFamily="18" charset="0"/>
              </a:defRPr>
            </a:lvl5pPr>
          </a:lstStyle>
          <a:p>
            <a:pPr lvl="0"/>
            <a:r>
              <a:rPr lang="en-US" dirty="0"/>
              <a:t>Title in Georgia bold</a:t>
            </a:r>
            <a:endParaRPr lang="en-GB" dirty="0"/>
          </a:p>
        </p:txBody>
      </p:sp>
      <p:sp>
        <p:nvSpPr>
          <p:cNvPr id="15" name="Text Placeholder 14">
            <a:extLst>
              <a:ext uri="{FF2B5EF4-FFF2-40B4-BE49-F238E27FC236}">
                <a16:creationId xmlns:a16="http://schemas.microsoft.com/office/drawing/2014/main" id="{561B7408-4795-D7DF-A95E-3914400DE878}"/>
              </a:ext>
            </a:extLst>
          </p:cNvPr>
          <p:cNvSpPr>
            <a:spLocks noGrp="1"/>
          </p:cNvSpPr>
          <p:nvPr>
            <p:ph type="body" sz="quarter" idx="11" hasCustomPrompt="1"/>
          </p:nvPr>
        </p:nvSpPr>
        <p:spPr>
          <a:xfrm>
            <a:off x="1593011" y="2550105"/>
            <a:ext cx="9144000" cy="800101"/>
          </a:xfrm>
        </p:spPr>
        <p:txBody>
          <a:bodyPr>
            <a:noAutofit/>
          </a:bodyPr>
          <a:lstStyle>
            <a:lvl1pPr marL="0" indent="0">
              <a:buNone/>
              <a:defRPr sz="4800">
                <a:solidFill>
                  <a:schemeClr val="bg1"/>
                </a:solidFill>
                <a:latin typeface="Georgia" panose="02040502050405020303" pitchFamily="18" charset="0"/>
              </a:defRPr>
            </a:lvl1pPr>
            <a:lvl2pPr>
              <a:defRPr sz="4800">
                <a:solidFill>
                  <a:schemeClr val="bg1"/>
                </a:solidFill>
                <a:latin typeface="Georgia" panose="02040502050405020303" pitchFamily="18" charset="0"/>
              </a:defRPr>
            </a:lvl2pPr>
            <a:lvl3pPr>
              <a:defRPr sz="4800">
                <a:solidFill>
                  <a:schemeClr val="bg1"/>
                </a:solidFill>
                <a:latin typeface="Georgia" panose="02040502050405020303" pitchFamily="18" charset="0"/>
              </a:defRPr>
            </a:lvl3pPr>
            <a:lvl4pPr>
              <a:defRPr sz="4800">
                <a:solidFill>
                  <a:schemeClr val="bg1"/>
                </a:solidFill>
                <a:latin typeface="Georgia" panose="02040502050405020303" pitchFamily="18" charset="0"/>
              </a:defRPr>
            </a:lvl4pPr>
            <a:lvl5pPr>
              <a:defRPr sz="4800">
                <a:solidFill>
                  <a:schemeClr val="bg1"/>
                </a:solidFill>
                <a:latin typeface="Georgia" panose="02040502050405020303" pitchFamily="18" charset="0"/>
              </a:defRPr>
            </a:lvl5pPr>
          </a:lstStyle>
          <a:p>
            <a:pPr lvl="0"/>
            <a:r>
              <a:rPr lang="en-US" dirty="0"/>
              <a:t>Sub-title in Georgia regular</a:t>
            </a:r>
            <a:endParaRPr lang="en-GB" dirty="0"/>
          </a:p>
        </p:txBody>
      </p:sp>
      <p:pic>
        <p:nvPicPr>
          <p:cNvPr id="2" name="Picture 1">
            <a:extLst>
              <a:ext uri="{FF2B5EF4-FFF2-40B4-BE49-F238E27FC236}">
                <a16:creationId xmlns:a16="http://schemas.microsoft.com/office/drawing/2014/main" id="{A1A0082E-3893-8AB2-AC51-B183AA658BD0}"/>
              </a:ext>
            </a:extLst>
          </p:cNvPr>
          <p:cNvPicPr/>
          <p:nvPr userDrawn="1"/>
        </p:nvPicPr>
        <p:blipFill>
          <a:blip r:embed="rId2"/>
          <a:stretch>
            <a:fillRect/>
          </a:stretch>
        </p:blipFill>
        <p:spPr>
          <a:xfrm>
            <a:off x="9900000" y="5040000"/>
            <a:ext cx="1734951" cy="1164896"/>
          </a:xfrm>
          <a:prstGeom prst="rect">
            <a:avLst/>
          </a:prstGeom>
        </p:spPr>
      </p:pic>
    </p:spTree>
    <p:extLst>
      <p:ext uri="{BB962C8B-B14F-4D97-AF65-F5344CB8AC3E}">
        <p14:creationId xmlns:p14="http://schemas.microsoft.com/office/powerpoint/2010/main" val="904943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099FF1D-63B1-E21D-5621-3414E46DE343}"/>
              </a:ext>
            </a:extLst>
          </p:cNvPr>
          <p:cNvCxnSpPr/>
          <p:nvPr userDrawn="1"/>
        </p:nvCxnSpPr>
        <p:spPr>
          <a:xfrm>
            <a:off x="679622" y="642554"/>
            <a:ext cx="10800000" cy="0"/>
          </a:xfrm>
          <a:prstGeom prst="line">
            <a:avLst/>
          </a:prstGeom>
          <a:ln>
            <a:solidFill>
              <a:srgbClr val="C13017"/>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id="{07B48DE3-6B79-9A8B-7D60-C226F619132D}"/>
              </a:ext>
            </a:extLst>
          </p:cNvPr>
          <p:cNvPicPr/>
          <p:nvPr userDrawn="1"/>
        </p:nvPicPr>
        <p:blipFill>
          <a:blip r:embed="rId2"/>
          <a:srcRect/>
          <a:stretch/>
        </p:blipFill>
        <p:spPr>
          <a:xfrm>
            <a:off x="10440000" y="5580000"/>
            <a:ext cx="1187147" cy="792829"/>
          </a:xfrm>
          <a:prstGeom prst="rect">
            <a:avLst/>
          </a:prstGeom>
        </p:spPr>
      </p:pic>
      <p:sp>
        <p:nvSpPr>
          <p:cNvPr id="15" name="Text Placeholder 14">
            <a:extLst>
              <a:ext uri="{FF2B5EF4-FFF2-40B4-BE49-F238E27FC236}">
                <a16:creationId xmlns:a16="http://schemas.microsoft.com/office/drawing/2014/main" id="{CE8088D1-BA4A-E41F-52A2-7D253744401D}"/>
              </a:ext>
            </a:extLst>
          </p:cNvPr>
          <p:cNvSpPr>
            <a:spLocks noGrp="1"/>
          </p:cNvSpPr>
          <p:nvPr>
            <p:ph type="body" sz="quarter" idx="10" hasCustomPrompt="1"/>
          </p:nvPr>
        </p:nvSpPr>
        <p:spPr>
          <a:xfrm>
            <a:off x="743914" y="266758"/>
            <a:ext cx="10799999" cy="258039"/>
          </a:xfrm>
        </p:spPr>
        <p:txBody>
          <a:bodyPr>
            <a:noAutofit/>
          </a:bodyPr>
          <a:lstStyle>
            <a:lvl1pPr marL="0" indent="0" algn="r">
              <a:buNone/>
              <a:defRPr sz="1800">
                <a:solidFill>
                  <a:srgbClr val="C13017"/>
                </a:solidFill>
              </a:defRPr>
            </a:lvl1pPr>
            <a:lvl2pPr algn="r">
              <a:defRPr sz="1800">
                <a:solidFill>
                  <a:srgbClr val="791957"/>
                </a:solidFill>
              </a:defRPr>
            </a:lvl2pPr>
            <a:lvl3pPr algn="r">
              <a:defRPr sz="1800">
                <a:solidFill>
                  <a:srgbClr val="791957"/>
                </a:solidFill>
              </a:defRPr>
            </a:lvl3pPr>
            <a:lvl4pPr algn="r">
              <a:defRPr sz="1800">
                <a:solidFill>
                  <a:srgbClr val="791957"/>
                </a:solidFill>
              </a:defRPr>
            </a:lvl4pPr>
            <a:lvl5pPr algn="r">
              <a:defRPr sz="1800">
                <a:solidFill>
                  <a:srgbClr val="791957"/>
                </a:solidFill>
              </a:defRPr>
            </a:lvl5pPr>
          </a:lstStyle>
          <a:p>
            <a:pPr lvl="0"/>
            <a:r>
              <a:rPr lang="en-US" dirty="0"/>
              <a:t>Families, Children and Learning ppt template</a:t>
            </a:r>
            <a:endParaRPr lang="en-GB" dirty="0"/>
          </a:p>
        </p:txBody>
      </p:sp>
      <p:sp>
        <p:nvSpPr>
          <p:cNvPr id="17" name="Text Placeholder 16">
            <a:extLst>
              <a:ext uri="{FF2B5EF4-FFF2-40B4-BE49-F238E27FC236}">
                <a16:creationId xmlns:a16="http://schemas.microsoft.com/office/drawing/2014/main" id="{D5EBA424-7C56-2D16-D142-992FCFE59622}"/>
              </a:ext>
            </a:extLst>
          </p:cNvPr>
          <p:cNvSpPr>
            <a:spLocks noGrp="1"/>
          </p:cNvSpPr>
          <p:nvPr>
            <p:ph type="body" sz="quarter" idx="11" hasCustomPrompt="1"/>
          </p:nvPr>
        </p:nvSpPr>
        <p:spPr>
          <a:xfrm>
            <a:off x="679620" y="835210"/>
            <a:ext cx="10799999" cy="622114"/>
          </a:xfrm>
        </p:spPr>
        <p:txBody>
          <a:bodyPr>
            <a:normAutofit/>
          </a:bodyPr>
          <a:lstStyle>
            <a:lvl1pPr marL="0" indent="0">
              <a:buNone/>
              <a:defRPr sz="4400" b="1">
                <a:solidFill>
                  <a:srgbClr val="C13017"/>
                </a:solidFill>
                <a:latin typeface="Georgia" panose="02040502050405020303" pitchFamily="18" charset="0"/>
              </a:defRPr>
            </a:lvl1pPr>
            <a:lvl2pPr>
              <a:defRPr>
                <a:solidFill>
                  <a:srgbClr val="791957"/>
                </a:solidFill>
                <a:latin typeface="Georgia" panose="02040502050405020303" pitchFamily="18" charset="0"/>
              </a:defRPr>
            </a:lvl2pPr>
            <a:lvl3pPr>
              <a:defRPr>
                <a:solidFill>
                  <a:srgbClr val="791957"/>
                </a:solidFill>
                <a:latin typeface="Georgia" panose="02040502050405020303" pitchFamily="18" charset="0"/>
              </a:defRPr>
            </a:lvl3pPr>
            <a:lvl4pPr>
              <a:defRPr>
                <a:solidFill>
                  <a:srgbClr val="791957"/>
                </a:solidFill>
                <a:latin typeface="Georgia" panose="02040502050405020303" pitchFamily="18" charset="0"/>
              </a:defRPr>
            </a:lvl4pPr>
            <a:lvl5pPr>
              <a:defRPr>
                <a:solidFill>
                  <a:srgbClr val="791957"/>
                </a:solidFill>
                <a:latin typeface="Georgia" panose="02040502050405020303" pitchFamily="18" charset="0"/>
              </a:defRPr>
            </a:lvl5pPr>
          </a:lstStyle>
          <a:p>
            <a:pPr lvl="0"/>
            <a:r>
              <a:rPr lang="en-US" dirty="0"/>
              <a:t>Slide title</a:t>
            </a:r>
            <a:endParaRPr lang="en-GB" dirty="0"/>
          </a:p>
        </p:txBody>
      </p:sp>
      <p:sp>
        <p:nvSpPr>
          <p:cNvPr id="23" name="Text Placeholder 22">
            <a:extLst>
              <a:ext uri="{FF2B5EF4-FFF2-40B4-BE49-F238E27FC236}">
                <a16:creationId xmlns:a16="http://schemas.microsoft.com/office/drawing/2014/main" id="{E9AB4984-EB9C-A8FD-FD75-286C513BF7D9}"/>
              </a:ext>
            </a:extLst>
          </p:cNvPr>
          <p:cNvSpPr>
            <a:spLocks noGrp="1"/>
          </p:cNvSpPr>
          <p:nvPr>
            <p:ph type="body" sz="quarter" idx="12" hasCustomPrompt="1"/>
          </p:nvPr>
        </p:nvSpPr>
        <p:spPr>
          <a:xfrm>
            <a:off x="2019300" y="1955800"/>
            <a:ext cx="7696200" cy="3327400"/>
          </a:xfrm>
        </p:spPr>
        <p:txBody>
          <a:bodyPr>
            <a:normAutofit/>
          </a:bodyPr>
          <a:lstStyle>
            <a:lvl1pPr marL="533400" indent="-533400">
              <a:lnSpc>
                <a:spcPct val="150000"/>
              </a:lnSpc>
              <a:defRPr sz="3600">
                <a:solidFill>
                  <a:srgbClr val="C13017"/>
                </a:solidFill>
              </a:defRPr>
            </a:lvl1pPr>
            <a:lvl2pPr>
              <a:defRPr sz="3600">
                <a:solidFill>
                  <a:srgbClr val="791957"/>
                </a:solidFill>
              </a:defRPr>
            </a:lvl2pPr>
            <a:lvl3pPr>
              <a:defRPr sz="3600">
                <a:solidFill>
                  <a:srgbClr val="791957"/>
                </a:solidFill>
              </a:defRPr>
            </a:lvl3pPr>
            <a:lvl4pPr>
              <a:defRPr sz="3600">
                <a:solidFill>
                  <a:srgbClr val="791957"/>
                </a:solidFill>
              </a:defRPr>
            </a:lvl4pPr>
            <a:lvl5pPr>
              <a:defRPr sz="3600">
                <a:solidFill>
                  <a:srgbClr val="791957"/>
                </a:solidFill>
              </a:defRPr>
            </a:lvl5pPr>
          </a:lstStyle>
          <a:p>
            <a:pPr lvl="0"/>
            <a:r>
              <a:rPr lang="en-US" dirty="0"/>
              <a:t>Bullet point list</a:t>
            </a:r>
          </a:p>
        </p:txBody>
      </p:sp>
    </p:spTree>
    <p:extLst>
      <p:ext uri="{BB962C8B-B14F-4D97-AF65-F5344CB8AC3E}">
        <p14:creationId xmlns:p14="http://schemas.microsoft.com/office/powerpoint/2010/main" val="1575264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Rectangle 6"/>
          <p:cNvSpPr/>
          <p:nvPr userDrawn="1"/>
        </p:nvSpPr>
        <p:spPr>
          <a:xfrm>
            <a:off x="0" y="0"/>
            <a:ext cx="12192000" cy="1412776"/>
          </a:xfrm>
          <a:prstGeom prst="rect">
            <a:avLst/>
          </a:prstGeom>
          <a:solidFill>
            <a:srgbClr val="E67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2400" dirty="0"/>
          </a:p>
        </p:txBody>
      </p:sp>
      <p:sp>
        <p:nvSpPr>
          <p:cNvPr id="9" name="Text Placeholder 2"/>
          <p:cNvSpPr>
            <a:spLocks noGrp="1"/>
          </p:cNvSpPr>
          <p:nvPr>
            <p:ph idx="1" hasCustomPrompt="1"/>
          </p:nvPr>
        </p:nvSpPr>
        <p:spPr>
          <a:xfrm>
            <a:off x="609600" y="1600202"/>
            <a:ext cx="10972800" cy="4325076"/>
          </a:xfrm>
          <a:prstGeom prst="rect">
            <a:avLst/>
          </a:prstGeom>
        </p:spPr>
        <p:txBody>
          <a:bodyPr vert="horz" lIns="91440" tIns="45720" rIns="91440" bIns="45720" rtlCol="0">
            <a:normAutofit/>
          </a:bodyPr>
          <a:lstStyle>
            <a:lvl1pPr marL="457189" marR="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1pPr>
            <a:lvl2pPr marL="990575" marR="0" indent="-380990" algn="l" defTabSz="1219170" rtl="0" eaLnBrk="1" fontAlgn="auto" latinLnBrk="0" hangingPunct="1">
              <a:lnSpc>
                <a:spcPct val="100000"/>
              </a:lnSpc>
              <a:spcBef>
                <a:spcPct val="20000"/>
              </a:spcBef>
              <a:spcAft>
                <a:spcPts val="0"/>
              </a:spcAft>
              <a:buClrTx/>
              <a:buSzTx/>
              <a:buFont typeface="Courier New" panose="02070309020205020404" pitchFamily="49" charset="0"/>
              <a:buChar char="o"/>
              <a:tabLst/>
              <a:defRPr>
                <a:latin typeface="Arial" panose="020B0604020202020204" pitchFamily="34" charset="0"/>
                <a:cs typeface="Arial" panose="020B0604020202020204" pitchFamily="34" charset="0"/>
              </a:defRPr>
            </a:lvl2pPr>
            <a:lvl3pPr marL="1523962" marR="0"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3pPr>
            <a:lvl4pPr marL="2133547" marR="0"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4pPr>
            <a:lvl5pPr marL="2743131" marR="0"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5pPr>
          </a:lstStyle>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267"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Add copy</a:t>
            </a:r>
          </a:p>
          <a:p>
            <a:pPr marL="990575" marR="0" lvl="1" indent="-380990" algn="l" defTabSz="121917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3733"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Second level</a:t>
            </a:r>
          </a:p>
          <a:p>
            <a:pPr marL="1523962" marR="0" lvl="2"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Third level</a:t>
            </a:r>
          </a:p>
          <a:p>
            <a:pPr marL="2133547" marR="0" lvl="3"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Fourth level</a:t>
            </a:r>
          </a:p>
          <a:p>
            <a:pPr marL="2743131" marR="0" lvl="4"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Fifth level</a:t>
            </a:r>
            <a:endParaRPr kumimoji="0" lang="en-GB" sz="2667"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lvl="0"/>
            <a:endParaRPr lang="en-GB"/>
          </a:p>
        </p:txBody>
      </p:sp>
      <p:pic>
        <p:nvPicPr>
          <p:cNvPr id="10" name="Picture 4" descr="http://wave.brighton-hove.gov.uk/LGCSDocumentLibrary/Communications/Corporate%20Comms/Corporate%20branding/BHCC_logo_4c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91640" y="6021288"/>
            <a:ext cx="1008720" cy="67319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hasCustomPrompt="1"/>
          </p:nvPr>
        </p:nvSpPr>
        <p:spPr>
          <a:xfrm>
            <a:off x="609600" y="134888"/>
            <a:ext cx="10972800" cy="1143000"/>
          </a:xfrm>
          <a:prstGeom prst="rect">
            <a:avLst/>
          </a:prstGeom>
        </p:spPr>
        <p:txBody>
          <a:bodyPr>
            <a:normAutofit/>
          </a:bodyPr>
          <a:lstStyle>
            <a:lvl1pPr>
              <a:defRPr b="1">
                <a:solidFill>
                  <a:schemeClr val="bg1"/>
                </a:solidFill>
                <a:latin typeface="Georgia" panose="02040502050405020303" pitchFamily="18" charset="0"/>
              </a:defRPr>
            </a:lvl1pPr>
          </a:lstStyle>
          <a:p>
            <a:r>
              <a:rPr lang="en-US"/>
              <a:t>Add heading</a:t>
            </a:r>
            <a:endParaRPr lang="en-GB"/>
          </a:p>
        </p:txBody>
      </p:sp>
    </p:spTree>
    <p:extLst>
      <p:ext uri="{BB962C8B-B14F-4D97-AF65-F5344CB8AC3E}">
        <p14:creationId xmlns:p14="http://schemas.microsoft.com/office/powerpoint/2010/main" val="1542497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02157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2.xml"/><Relationship Id="rId16"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media/65d735262197b201e57fa72a/Wraparound_childcare_guidance_for_schools_and_trusts_in_England.pdf"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F9CC59-C04F-77D2-3990-8321F08F45C0}"/>
              </a:ext>
            </a:extLst>
          </p:cNvPr>
          <p:cNvSpPr txBox="1"/>
          <p:nvPr/>
        </p:nvSpPr>
        <p:spPr>
          <a:xfrm>
            <a:off x="1597572" y="1650131"/>
            <a:ext cx="10032175" cy="1569660"/>
          </a:xfrm>
          <a:prstGeom prst="rect">
            <a:avLst/>
          </a:prstGeom>
          <a:noFill/>
        </p:spPr>
        <p:txBody>
          <a:bodyPr wrap="square" rtlCol="0">
            <a:spAutoFit/>
          </a:bodyPr>
          <a:lstStyle/>
          <a:p>
            <a:r>
              <a:rPr lang="en-US" sz="4800" b="1" dirty="0">
                <a:solidFill>
                  <a:schemeClr val="bg1"/>
                </a:solidFill>
                <a:latin typeface="Georgia" panose="02040502050405020303" pitchFamily="18" charset="0"/>
              </a:rPr>
              <a:t>National Wraparound Childcare Programme</a:t>
            </a:r>
          </a:p>
        </p:txBody>
      </p:sp>
      <p:sp>
        <p:nvSpPr>
          <p:cNvPr id="8" name="TextBox 7">
            <a:extLst>
              <a:ext uri="{FF2B5EF4-FFF2-40B4-BE49-F238E27FC236}">
                <a16:creationId xmlns:a16="http://schemas.microsoft.com/office/drawing/2014/main" id="{FB89FD91-B100-6ADC-9D7B-A26DBED632BA}"/>
              </a:ext>
            </a:extLst>
          </p:cNvPr>
          <p:cNvSpPr txBox="1"/>
          <p:nvPr/>
        </p:nvSpPr>
        <p:spPr>
          <a:xfrm>
            <a:off x="1597572" y="4131259"/>
            <a:ext cx="7928168" cy="954107"/>
          </a:xfrm>
          <a:prstGeom prst="rect">
            <a:avLst/>
          </a:prstGeom>
          <a:noFill/>
        </p:spPr>
        <p:txBody>
          <a:bodyPr wrap="square" rtlCol="0">
            <a:spAutoFit/>
          </a:bodyPr>
          <a:lstStyle/>
          <a:p>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November 2024</a:t>
            </a:r>
          </a:p>
        </p:txBody>
      </p:sp>
    </p:spTree>
    <p:extLst>
      <p:ext uri="{BB962C8B-B14F-4D97-AF65-F5344CB8AC3E}">
        <p14:creationId xmlns:p14="http://schemas.microsoft.com/office/powerpoint/2010/main" val="3147274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CAE4D-53F0-B8B1-D097-D0B9A43B8A2C}"/>
              </a:ext>
            </a:extLst>
          </p:cNvPr>
          <p:cNvPicPr>
            <a:picLocks noGrp="1" noRot="1" noMove="1" noResize="1" noEditPoints="1" noAdjustHandles="1" noChangeArrowheads="1" noChangeShapeType="1" noCrop="1"/>
          </p:cNvPicPr>
          <p:nvPr/>
        </p:nvPicPr>
        <p:blipFill>
          <a:blip r:embed="rId4"/>
          <a:srcRect/>
          <a:stretch/>
        </p:blipFill>
        <p:spPr>
          <a:xfrm>
            <a:off x="10440000" y="5580000"/>
            <a:ext cx="1187147" cy="792829"/>
          </a:xfrm>
          <a:prstGeom prst="rect">
            <a:avLst/>
          </a:prstGeom>
        </p:spPr>
      </p:pic>
      <p:sp>
        <p:nvSpPr>
          <p:cNvPr id="4" name="TextBox 3">
            <a:extLst>
              <a:ext uri="{FF2B5EF4-FFF2-40B4-BE49-F238E27FC236}">
                <a16:creationId xmlns:a16="http://schemas.microsoft.com/office/drawing/2014/main" id="{E6FB736B-E515-05A4-3AD5-E135518B7442}"/>
              </a:ext>
            </a:extLst>
          </p:cNvPr>
          <p:cNvSpPr txBox="1"/>
          <p:nvPr/>
        </p:nvSpPr>
        <p:spPr>
          <a:xfrm>
            <a:off x="679043" y="240980"/>
            <a:ext cx="10862487" cy="369332"/>
          </a:xfrm>
          <a:prstGeom prst="rect">
            <a:avLst/>
          </a:prstGeom>
          <a:noFill/>
        </p:spPr>
        <p:txBody>
          <a:bodyPr wrap="square" lIns="91440" tIns="45720" rIns="91440" bIns="45720" rtlCol="0" anchor="t">
            <a:spAutoFit/>
          </a:bodyPr>
          <a:lstStyle/>
          <a:p>
            <a:pPr algn="r"/>
            <a:r>
              <a:rPr lang="en-US" dirty="0">
                <a:solidFill>
                  <a:srgbClr val="C13017"/>
                </a:solidFill>
                <a:latin typeface="Arial"/>
                <a:cs typeface="Arial"/>
              </a:rPr>
              <a:t>Families, Children and Learning</a:t>
            </a:r>
          </a:p>
        </p:txBody>
      </p:sp>
      <p:cxnSp>
        <p:nvCxnSpPr>
          <p:cNvPr id="5" name="Straight Connector 4">
            <a:extLst>
              <a:ext uri="{FF2B5EF4-FFF2-40B4-BE49-F238E27FC236}">
                <a16:creationId xmlns:a16="http://schemas.microsoft.com/office/drawing/2014/main" id="{19630D30-D703-36DB-6D5A-47499BEB0BFA}"/>
              </a:ext>
            </a:extLst>
          </p:cNvPr>
          <p:cNvCxnSpPr/>
          <p:nvPr/>
        </p:nvCxnSpPr>
        <p:spPr>
          <a:xfrm>
            <a:off x="679622" y="642554"/>
            <a:ext cx="10800000" cy="0"/>
          </a:xfrm>
          <a:prstGeom prst="line">
            <a:avLst/>
          </a:prstGeom>
          <a:ln>
            <a:solidFill>
              <a:srgbClr val="C13017"/>
            </a:solidFill>
          </a:ln>
        </p:spPr>
        <p:style>
          <a:lnRef idx="3">
            <a:schemeClr val="dk1"/>
          </a:lnRef>
          <a:fillRef idx="0">
            <a:schemeClr val="dk1"/>
          </a:fillRef>
          <a:effectRef idx="2">
            <a:schemeClr val="dk1"/>
          </a:effectRef>
          <a:fontRef idx="minor">
            <a:schemeClr val="tx1"/>
          </a:fontRef>
        </p:style>
      </p:cxnSp>
      <p:sp>
        <p:nvSpPr>
          <p:cNvPr id="7" name="Text Placeholder 16">
            <a:extLst>
              <a:ext uri="{FF2B5EF4-FFF2-40B4-BE49-F238E27FC236}">
                <a16:creationId xmlns:a16="http://schemas.microsoft.com/office/drawing/2014/main" id="{357E0F53-2195-F583-BE95-5EDE717F168E}"/>
              </a:ext>
            </a:extLst>
          </p:cNvPr>
          <p:cNvSpPr txBox="1">
            <a:spLocks/>
          </p:cNvSpPr>
          <p:nvPr/>
        </p:nvSpPr>
        <p:spPr>
          <a:xfrm>
            <a:off x="679622" y="845608"/>
            <a:ext cx="10799999" cy="6221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791957"/>
                </a:solidFill>
                <a:latin typeface="Georgia" panose="02040502050405020303"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91957"/>
                </a:solidFill>
                <a:latin typeface="Georgia" panose="02040502050405020303" pitchFamily="18"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91957"/>
                </a:solidFill>
                <a:latin typeface="Georgia" panose="02040502050405020303" pitchFamily="18"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91957"/>
                </a:solidFill>
                <a:latin typeface="Georgia" panose="02040502050405020303" pitchFamily="18"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91957"/>
                </a:solidFill>
                <a:latin typeface="Georgia" panose="02040502050405020303" pitchFamily="18"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13017"/>
                </a:solidFill>
              </a:rPr>
              <a:t>Special schools</a:t>
            </a:r>
            <a:endParaRPr lang="en-GB" dirty="0">
              <a:solidFill>
                <a:srgbClr val="C13017"/>
              </a:solidFill>
            </a:endParaRPr>
          </a:p>
        </p:txBody>
      </p:sp>
      <p:sp>
        <p:nvSpPr>
          <p:cNvPr id="9" name="TextBox 8">
            <a:extLst>
              <a:ext uri="{FF2B5EF4-FFF2-40B4-BE49-F238E27FC236}">
                <a16:creationId xmlns:a16="http://schemas.microsoft.com/office/drawing/2014/main" id="{52693F1C-34B8-357C-E0B9-6BAAEEB70123}"/>
              </a:ext>
            </a:extLst>
          </p:cNvPr>
          <p:cNvSpPr txBox="1"/>
          <p:nvPr/>
        </p:nvSpPr>
        <p:spPr>
          <a:xfrm>
            <a:off x="679043" y="1942269"/>
            <a:ext cx="9911792" cy="5129546"/>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rgbClr val="C13017"/>
                </a:solidFill>
                <a:latin typeface="Arial" panose="020B0604020202020204" pitchFamily="34" charset="0"/>
                <a:cs typeface="Arial" panose="020B0604020202020204" pitchFamily="34" charset="0"/>
              </a:rPr>
              <a:t>Hill Park School</a:t>
            </a:r>
          </a:p>
          <a:p>
            <a:pPr marL="285750" indent="-285750">
              <a:buFont typeface="Arial" panose="020B0604020202020204" pitchFamily="34" charset="0"/>
              <a:buChar char="•"/>
            </a:pPr>
            <a:endParaRPr lang="en-GB" sz="2800" dirty="0">
              <a:solidFill>
                <a:srgbClr val="C1301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b="1" dirty="0">
                <a:solidFill>
                  <a:srgbClr val="C13017"/>
                </a:solidFill>
                <a:latin typeface="Arial" panose="020B0604020202020204" pitchFamily="34" charset="0"/>
                <a:cs typeface="Arial" panose="020B0604020202020204" pitchFamily="34" charset="0"/>
              </a:rPr>
              <a:t>Downs View School</a:t>
            </a:r>
          </a:p>
          <a:p>
            <a:endParaRPr lang="en-GB" sz="2800" dirty="0">
              <a:solidFill>
                <a:srgbClr val="C1301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solidFill>
                  <a:srgbClr val="C13017"/>
                </a:solidFill>
                <a:latin typeface="Arial" panose="020B0604020202020204" pitchFamily="34" charset="0"/>
                <a:cs typeface="Arial" panose="020B0604020202020204" pitchFamily="34" charset="0"/>
              </a:rPr>
              <a:t>We are providing support to private, voluntary and independent (PVI) providers that would like to set up wraparound provision for the Downs View school.</a:t>
            </a:r>
          </a:p>
          <a:p>
            <a:endParaRPr lang="en-GB" sz="2800" dirty="0">
              <a:solidFill>
                <a:srgbClr val="C1301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solidFill>
                  <a:srgbClr val="C13017"/>
                </a:solidFill>
                <a:latin typeface="Arial" panose="020B0604020202020204" pitchFamily="34" charset="0"/>
                <a:cs typeface="Arial" panose="020B0604020202020204" pitchFamily="34" charset="0"/>
              </a:rPr>
              <a:t>We are also supporting Little Lambs Kindergarten with their proposed SEND offer picking up from Hill Park School.</a:t>
            </a:r>
          </a:p>
          <a:p>
            <a:pPr marL="571500" indent="-571500">
              <a:lnSpc>
                <a:spcPct val="150000"/>
              </a:lnSpc>
              <a:buFont typeface="Arial" panose="020B0604020202020204" pitchFamily="34" charset="0"/>
              <a:buChar char="•"/>
            </a:pPr>
            <a:endParaRPr lang="en-US" sz="3600" dirty="0">
              <a:solidFill>
                <a:srgbClr val="C1301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079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EF99F1-4DD6-37E6-BFC5-4CAB27912383}"/>
              </a:ext>
            </a:extLst>
          </p:cNvPr>
          <p:cNvSpPr>
            <a:spLocks noGrp="1"/>
          </p:cNvSpPr>
          <p:nvPr>
            <p:ph type="body" sz="quarter" idx="11"/>
          </p:nvPr>
        </p:nvSpPr>
        <p:spPr/>
        <p:txBody>
          <a:bodyPr>
            <a:normAutofit fontScale="92500" lnSpcReduction="10000"/>
          </a:bodyPr>
          <a:lstStyle/>
          <a:p>
            <a:r>
              <a:rPr lang="en-GB" dirty="0"/>
              <a:t>Next Steps</a:t>
            </a:r>
          </a:p>
        </p:txBody>
      </p:sp>
      <p:sp>
        <p:nvSpPr>
          <p:cNvPr id="4" name="Text Placeholder 3">
            <a:extLst>
              <a:ext uri="{FF2B5EF4-FFF2-40B4-BE49-F238E27FC236}">
                <a16:creationId xmlns:a16="http://schemas.microsoft.com/office/drawing/2014/main" id="{83D27F5B-86B4-318B-446A-6DFE597CD92F}"/>
              </a:ext>
            </a:extLst>
          </p:cNvPr>
          <p:cNvSpPr>
            <a:spLocks noGrp="1"/>
          </p:cNvSpPr>
          <p:nvPr>
            <p:ph type="body" sz="quarter" idx="12"/>
          </p:nvPr>
        </p:nvSpPr>
        <p:spPr>
          <a:xfrm>
            <a:off x="679620" y="2079625"/>
            <a:ext cx="7696200" cy="3327400"/>
          </a:xfrm>
        </p:spPr>
        <p:txBody>
          <a:bodyPr>
            <a:normAutofit/>
          </a:bodyPr>
          <a:lstStyle/>
          <a:p>
            <a:r>
              <a:rPr lang="en-GB" dirty="0"/>
              <a:t>Parental engagement</a:t>
            </a:r>
          </a:p>
          <a:p>
            <a:r>
              <a:rPr lang="en-GB" dirty="0"/>
              <a:t>Training offer</a:t>
            </a:r>
          </a:p>
          <a:p>
            <a:r>
              <a:rPr lang="en-GB" dirty="0"/>
              <a:t>Childminder campaign</a:t>
            </a:r>
          </a:p>
          <a:p>
            <a:endParaRPr lang="en-GB" dirty="0"/>
          </a:p>
        </p:txBody>
      </p:sp>
      <p:sp>
        <p:nvSpPr>
          <p:cNvPr id="5" name="Text Placeholder 4">
            <a:extLst>
              <a:ext uri="{FF2B5EF4-FFF2-40B4-BE49-F238E27FC236}">
                <a16:creationId xmlns:a16="http://schemas.microsoft.com/office/drawing/2014/main" id="{767ED798-A09D-7E29-732E-6C44C132B3AC}"/>
              </a:ext>
            </a:extLst>
          </p:cNvPr>
          <p:cNvSpPr txBox="1">
            <a:spLocks noGrp="1"/>
          </p:cNvSpPr>
          <p:nvPr>
            <p:ph type="body" sz="quarter" idx="10"/>
          </p:nvPr>
        </p:nvSpPr>
        <p:spPr>
          <a:xfrm>
            <a:off x="744538" y="266700"/>
            <a:ext cx="10799762" cy="258763"/>
          </a:xfrm>
          <a:prstGeom prst="rect">
            <a:avLst/>
          </a:prstGeom>
          <a:noFill/>
        </p:spPr>
        <p:txBody>
          <a:bodyPr wrap="square" lIns="91440" tIns="45720" rIns="91440" bIns="45720" rtlCol="0" anchor="t">
            <a:spAutoFit/>
          </a:bodyPr>
          <a:lstStyle/>
          <a:p>
            <a:pPr algn="r"/>
            <a:r>
              <a:rPr lang="en-US" dirty="0">
                <a:solidFill>
                  <a:srgbClr val="C13017"/>
                </a:solidFill>
                <a:latin typeface="Arial"/>
                <a:cs typeface="Arial"/>
              </a:rPr>
              <a:t>Families, Children and Learning</a:t>
            </a:r>
          </a:p>
        </p:txBody>
      </p:sp>
    </p:spTree>
    <p:extLst>
      <p:ext uri="{BB962C8B-B14F-4D97-AF65-F5344CB8AC3E}">
        <p14:creationId xmlns:p14="http://schemas.microsoft.com/office/powerpoint/2010/main" val="193315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F6AEE6-4A7A-9499-AAB4-AD14EBB287B9}"/>
              </a:ext>
            </a:extLst>
          </p:cNvPr>
          <p:cNvSpPr>
            <a:spLocks noGrp="1"/>
          </p:cNvSpPr>
          <p:nvPr>
            <p:ph type="body" sz="quarter" idx="11"/>
          </p:nvPr>
        </p:nvSpPr>
        <p:spPr>
          <a:xfrm>
            <a:off x="4108620" y="2994865"/>
            <a:ext cx="4235281" cy="868270"/>
          </a:xfrm>
        </p:spPr>
        <p:txBody>
          <a:bodyPr>
            <a:normAutofit/>
          </a:bodyPr>
          <a:lstStyle/>
          <a:p>
            <a:r>
              <a:rPr lang="en-GB" dirty="0"/>
              <a:t>Thank you!</a:t>
            </a:r>
          </a:p>
          <a:p>
            <a:endParaRPr lang="en-GB" dirty="0"/>
          </a:p>
        </p:txBody>
      </p:sp>
    </p:spTree>
    <p:extLst>
      <p:ext uri="{BB962C8B-B14F-4D97-AF65-F5344CB8AC3E}">
        <p14:creationId xmlns:p14="http://schemas.microsoft.com/office/powerpoint/2010/main" val="189721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CAE4D-53F0-B8B1-D097-D0B9A43B8A2C}"/>
              </a:ext>
            </a:extLst>
          </p:cNvPr>
          <p:cNvPicPr>
            <a:picLocks noGrp="1" noRot="1" noMove="1" noResize="1" noEditPoints="1" noAdjustHandles="1" noChangeArrowheads="1" noChangeShapeType="1" noCrop="1"/>
          </p:cNvPicPr>
          <p:nvPr/>
        </p:nvPicPr>
        <p:blipFill>
          <a:blip r:embed="rId2"/>
          <a:srcRect/>
          <a:stretch/>
        </p:blipFill>
        <p:spPr>
          <a:xfrm>
            <a:off x="10440000" y="5580000"/>
            <a:ext cx="1187147" cy="792829"/>
          </a:xfrm>
          <a:prstGeom prst="rect">
            <a:avLst/>
          </a:prstGeom>
        </p:spPr>
      </p:pic>
      <p:sp>
        <p:nvSpPr>
          <p:cNvPr id="4" name="TextBox 3">
            <a:extLst>
              <a:ext uri="{FF2B5EF4-FFF2-40B4-BE49-F238E27FC236}">
                <a16:creationId xmlns:a16="http://schemas.microsoft.com/office/drawing/2014/main" id="{E6FB736B-E515-05A4-3AD5-E135518B7442}"/>
              </a:ext>
            </a:extLst>
          </p:cNvPr>
          <p:cNvSpPr txBox="1"/>
          <p:nvPr/>
        </p:nvSpPr>
        <p:spPr>
          <a:xfrm>
            <a:off x="679043" y="240980"/>
            <a:ext cx="10862487" cy="369332"/>
          </a:xfrm>
          <a:prstGeom prst="rect">
            <a:avLst/>
          </a:prstGeom>
          <a:noFill/>
        </p:spPr>
        <p:txBody>
          <a:bodyPr wrap="square" lIns="91440" tIns="45720" rIns="91440" bIns="45720" rtlCol="0" anchor="t">
            <a:spAutoFit/>
          </a:bodyPr>
          <a:lstStyle/>
          <a:p>
            <a:pPr algn="r"/>
            <a:r>
              <a:rPr lang="en-US" dirty="0">
                <a:solidFill>
                  <a:srgbClr val="C13017"/>
                </a:solidFill>
                <a:latin typeface="Arial"/>
                <a:cs typeface="Arial"/>
              </a:rPr>
              <a:t>Families, Children and Learning</a:t>
            </a:r>
          </a:p>
        </p:txBody>
      </p:sp>
      <p:cxnSp>
        <p:nvCxnSpPr>
          <p:cNvPr id="5" name="Straight Connector 4">
            <a:extLst>
              <a:ext uri="{FF2B5EF4-FFF2-40B4-BE49-F238E27FC236}">
                <a16:creationId xmlns:a16="http://schemas.microsoft.com/office/drawing/2014/main" id="{19630D30-D703-36DB-6D5A-47499BEB0BFA}"/>
              </a:ext>
            </a:extLst>
          </p:cNvPr>
          <p:cNvCxnSpPr/>
          <p:nvPr/>
        </p:nvCxnSpPr>
        <p:spPr>
          <a:xfrm>
            <a:off x="679622" y="642554"/>
            <a:ext cx="10800000" cy="0"/>
          </a:xfrm>
          <a:prstGeom prst="line">
            <a:avLst/>
          </a:prstGeom>
          <a:ln>
            <a:solidFill>
              <a:srgbClr val="C13017"/>
            </a:solidFill>
          </a:ln>
        </p:spPr>
        <p:style>
          <a:lnRef idx="3">
            <a:schemeClr val="dk1"/>
          </a:lnRef>
          <a:fillRef idx="0">
            <a:schemeClr val="dk1"/>
          </a:fillRef>
          <a:effectRef idx="2">
            <a:schemeClr val="dk1"/>
          </a:effectRef>
          <a:fontRef idx="minor">
            <a:schemeClr val="tx1"/>
          </a:fontRef>
        </p:style>
      </p:cxnSp>
      <p:sp>
        <p:nvSpPr>
          <p:cNvPr id="7" name="Text Placeholder 16">
            <a:extLst>
              <a:ext uri="{FF2B5EF4-FFF2-40B4-BE49-F238E27FC236}">
                <a16:creationId xmlns:a16="http://schemas.microsoft.com/office/drawing/2014/main" id="{357E0F53-2195-F583-BE95-5EDE717F168E}"/>
              </a:ext>
            </a:extLst>
          </p:cNvPr>
          <p:cNvSpPr txBox="1">
            <a:spLocks/>
          </p:cNvSpPr>
          <p:nvPr/>
        </p:nvSpPr>
        <p:spPr>
          <a:xfrm>
            <a:off x="679622" y="845608"/>
            <a:ext cx="10799999" cy="6221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791957"/>
                </a:solidFill>
                <a:latin typeface="Georgia" panose="02040502050405020303"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91957"/>
                </a:solidFill>
                <a:latin typeface="Georgia" panose="02040502050405020303" pitchFamily="18"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91957"/>
                </a:solidFill>
                <a:latin typeface="Georgia" panose="02040502050405020303" pitchFamily="18"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91957"/>
                </a:solidFill>
                <a:latin typeface="Georgia" panose="02040502050405020303" pitchFamily="18"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91957"/>
                </a:solidFill>
                <a:latin typeface="Georgia" panose="02040502050405020303" pitchFamily="18"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C13017"/>
                </a:solidFill>
              </a:rPr>
              <a:t>Overview of the National Wraparound Childcare Programme</a:t>
            </a:r>
          </a:p>
        </p:txBody>
      </p:sp>
      <p:pic>
        <p:nvPicPr>
          <p:cNvPr id="3" name="Content Placeholder 4">
            <a:extLst>
              <a:ext uri="{FF2B5EF4-FFF2-40B4-BE49-F238E27FC236}">
                <a16:creationId xmlns:a16="http://schemas.microsoft.com/office/drawing/2014/main" id="{B80320A7-0FA8-AF80-B2B1-487D63B6BAB9}"/>
              </a:ext>
            </a:extLst>
          </p:cNvPr>
          <p:cNvPicPr>
            <a:picLocks noChangeAspect="1"/>
          </p:cNvPicPr>
          <p:nvPr/>
        </p:nvPicPr>
        <p:blipFill>
          <a:blip r:embed="rId3"/>
          <a:stretch>
            <a:fillRect/>
          </a:stretch>
        </p:blipFill>
        <p:spPr>
          <a:xfrm>
            <a:off x="679043" y="2360429"/>
            <a:ext cx="9413405" cy="4324350"/>
          </a:xfrm>
          <a:prstGeom prst="rect">
            <a:avLst/>
          </a:prstGeom>
        </p:spPr>
      </p:pic>
    </p:spTree>
    <p:extLst>
      <p:ext uri="{BB962C8B-B14F-4D97-AF65-F5344CB8AC3E}">
        <p14:creationId xmlns:p14="http://schemas.microsoft.com/office/powerpoint/2010/main" val="343150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pic>
        <p:nvPicPr>
          <p:cNvPr id="4" name="Picture 3">
            <a:extLst>
              <a:ext uri="{FF2B5EF4-FFF2-40B4-BE49-F238E27FC236}">
                <a16:creationId xmlns:a16="http://schemas.microsoft.com/office/drawing/2014/main" id="{C8BA3A8D-236C-C2BE-D4AC-5B3898FCF9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144000"/>
                    </a14:imgEffect>
                  </a14:imgLayer>
                </a14:imgProps>
              </a:ext>
            </a:extLst>
          </a:blip>
          <a:stretch>
            <a:fillRect/>
          </a:stretch>
        </p:blipFill>
        <p:spPr>
          <a:xfrm rot="5400000">
            <a:off x="-1432460" y="1998519"/>
            <a:ext cx="6040547" cy="3001455"/>
          </a:xfrm>
          <a:prstGeom prst="rect">
            <a:avLst/>
          </a:prstGeom>
          <a:noFill/>
        </p:spPr>
      </p:pic>
      <p:sp>
        <p:nvSpPr>
          <p:cNvPr id="5" name="TextBox 4">
            <a:extLst>
              <a:ext uri="{FF2B5EF4-FFF2-40B4-BE49-F238E27FC236}">
                <a16:creationId xmlns:a16="http://schemas.microsoft.com/office/drawing/2014/main" id="{D53CB35B-1005-F461-A279-5424E14EFD99}"/>
              </a:ext>
            </a:extLst>
          </p:cNvPr>
          <p:cNvSpPr txBox="1"/>
          <p:nvPr/>
        </p:nvSpPr>
        <p:spPr>
          <a:xfrm>
            <a:off x="4090742" y="478972"/>
            <a:ext cx="786797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To increase parents’ participation in the labour market, by ensuring that every parent/carer of primary age children who needs wraparound has access to wraparound childcare in their local area. We will do this by increasing the availability of provision.</a:t>
            </a:r>
          </a:p>
        </p:txBody>
      </p:sp>
      <p:pic>
        <p:nvPicPr>
          <p:cNvPr id="6" name="Content Placeholder 3">
            <a:extLst>
              <a:ext uri="{FF2B5EF4-FFF2-40B4-BE49-F238E27FC236}">
                <a16:creationId xmlns:a16="http://schemas.microsoft.com/office/drawing/2014/main" id="{38E2EC2C-3FED-1818-74D0-805CD78AF639}"/>
              </a:ext>
            </a:extLst>
          </p:cNvPr>
          <p:cNvPicPr>
            <a:picLocks noGrp="1" noChangeAspect="1"/>
          </p:cNvPicPr>
          <p:nvPr>
            <p:ph idx="1"/>
          </p:nvPr>
        </p:nvPicPr>
        <p:blipFill>
          <a:blip r:embed="rId5">
            <a:duotone>
              <a:schemeClr val="accent2">
                <a:shade val="45000"/>
                <a:satMod val="135000"/>
              </a:schemeClr>
              <a:prstClr val="white"/>
            </a:duotone>
            <a:alphaModFix/>
            <a:extLst>
              <a:ext uri="{BEBA8EAE-BF5A-486C-A8C5-ECC9F3942E4B}">
                <a14:imgProps xmlns:a14="http://schemas.microsoft.com/office/drawing/2010/main">
                  <a14:imgLayer r:embed="rId6">
                    <a14:imgEffect>
                      <a14:colorTemperature colorTemp="5500"/>
                    </a14:imgEffect>
                    <a14:imgEffect>
                      <a14:saturation sat="0"/>
                    </a14:imgEffect>
                    <a14:imgEffect>
                      <a14:brightnessContrast bright="-11000"/>
                    </a14:imgEffect>
                  </a14:imgLayer>
                </a14:imgProps>
              </a:ext>
            </a:extLst>
          </a:blip>
          <a:stretch>
            <a:fillRect/>
          </a:stretch>
        </p:blipFill>
        <p:spPr>
          <a:xfrm>
            <a:off x="4841833" y="2054091"/>
            <a:ext cx="6113550" cy="4013272"/>
          </a:xfrm>
          <a:prstGeom prst="rect">
            <a:avLst/>
          </a:prstGeom>
          <a:noFill/>
          <a:effectLst/>
        </p:spPr>
      </p:pic>
    </p:spTree>
    <p:extLst>
      <p:ext uri="{BB962C8B-B14F-4D97-AF65-F5344CB8AC3E}">
        <p14:creationId xmlns:p14="http://schemas.microsoft.com/office/powerpoint/2010/main" val="362080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Remote work with solid fill">
            <a:extLst>
              <a:ext uri="{FF2B5EF4-FFF2-40B4-BE49-F238E27FC236}">
                <a16:creationId xmlns:a16="http://schemas.microsoft.com/office/drawing/2014/main" id="{CD8ACEFB-32B0-F131-0E6D-467266A872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6537" y="1027722"/>
            <a:ext cx="914400" cy="914400"/>
          </a:xfrm>
          <a:prstGeom prst="rect">
            <a:avLst/>
          </a:prstGeom>
        </p:spPr>
      </p:pic>
      <p:pic>
        <p:nvPicPr>
          <p:cNvPr id="5" name="Graphic 4" descr="Suburban scene with solid fill">
            <a:extLst>
              <a:ext uri="{FF2B5EF4-FFF2-40B4-BE49-F238E27FC236}">
                <a16:creationId xmlns:a16="http://schemas.microsoft.com/office/drawing/2014/main" id="{C47A8DD2-5473-6411-9296-3F7E821FE6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7417" y="3832699"/>
            <a:ext cx="914400" cy="914400"/>
          </a:xfrm>
          <a:prstGeom prst="rect">
            <a:avLst/>
          </a:prstGeom>
        </p:spPr>
      </p:pic>
      <p:grpSp>
        <p:nvGrpSpPr>
          <p:cNvPr id="7" name="Group 6">
            <a:extLst>
              <a:ext uri="{FF2B5EF4-FFF2-40B4-BE49-F238E27FC236}">
                <a16:creationId xmlns:a16="http://schemas.microsoft.com/office/drawing/2014/main" id="{01FB7741-F27E-189D-C782-6C67A6F4F7D5}"/>
              </a:ext>
            </a:extLst>
          </p:cNvPr>
          <p:cNvGrpSpPr/>
          <p:nvPr/>
        </p:nvGrpSpPr>
        <p:grpSpPr>
          <a:xfrm>
            <a:off x="912936" y="972406"/>
            <a:ext cx="1734903" cy="1055766"/>
            <a:chOff x="474043" y="1736094"/>
            <a:chExt cx="1734903" cy="1055766"/>
          </a:xfrm>
        </p:grpSpPr>
        <p:pic>
          <p:nvPicPr>
            <p:cNvPr id="8" name="Graphic 7" descr="Schoolhouse with solid fill">
              <a:extLst>
                <a:ext uri="{FF2B5EF4-FFF2-40B4-BE49-F238E27FC236}">
                  <a16:creationId xmlns:a16="http://schemas.microsoft.com/office/drawing/2014/main" id="{2F12E57A-1499-D5B4-666D-C22924990D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4043" y="1736094"/>
              <a:ext cx="818277" cy="818277"/>
            </a:xfrm>
            <a:prstGeom prst="rect">
              <a:avLst/>
            </a:prstGeom>
          </p:spPr>
        </p:pic>
        <p:pic>
          <p:nvPicPr>
            <p:cNvPr id="9" name="Graphic 8" descr="Dance with solid fill">
              <a:extLst>
                <a:ext uri="{FF2B5EF4-FFF2-40B4-BE49-F238E27FC236}">
                  <a16:creationId xmlns:a16="http://schemas.microsoft.com/office/drawing/2014/main" id="{6242AC08-CACE-D890-9381-94FBEBB329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94546" y="1877460"/>
              <a:ext cx="914400" cy="914400"/>
            </a:xfrm>
            <a:prstGeom prst="rect">
              <a:avLst/>
            </a:prstGeom>
          </p:spPr>
        </p:pic>
      </p:grpSp>
      <p:grpSp>
        <p:nvGrpSpPr>
          <p:cNvPr id="10" name="Group 9">
            <a:extLst>
              <a:ext uri="{FF2B5EF4-FFF2-40B4-BE49-F238E27FC236}">
                <a16:creationId xmlns:a16="http://schemas.microsoft.com/office/drawing/2014/main" id="{C9FE1172-F548-1AE7-3E1B-E0E987830B0C}"/>
              </a:ext>
            </a:extLst>
          </p:cNvPr>
          <p:cNvGrpSpPr/>
          <p:nvPr/>
        </p:nvGrpSpPr>
        <p:grpSpPr>
          <a:xfrm>
            <a:off x="5023622" y="848522"/>
            <a:ext cx="1726882" cy="1041494"/>
            <a:chOff x="328380" y="3785756"/>
            <a:chExt cx="1726882" cy="1041494"/>
          </a:xfrm>
        </p:grpSpPr>
        <p:pic>
          <p:nvPicPr>
            <p:cNvPr id="11" name="Graphic 10" descr="Aspiration with solid fill">
              <a:extLst>
                <a:ext uri="{FF2B5EF4-FFF2-40B4-BE49-F238E27FC236}">
                  <a16:creationId xmlns:a16="http://schemas.microsoft.com/office/drawing/2014/main" id="{4489EC33-1D51-8038-A84F-28B04FC024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8380" y="3910155"/>
              <a:ext cx="914400" cy="914400"/>
            </a:xfrm>
            <a:prstGeom prst="rect">
              <a:avLst/>
            </a:prstGeom>
          </p:spPr>
        </p:pic>
        <p:pic>
          <p:nvPicPr>
            <p:cNvPr id="12" name="Graphic 11" descr="Schoolhouse outline">
              <a:extLst>
                <a:ext uri="{FF2B5EF4-FFF2-40B4-BE49-F238E27FC236}">
                  <a16:creationId xmlns:a16="http://schemas.microsoft.com/office/drawing/2014/main" id="{7C374EF2-A2D1-A383-CC93-AA0A15E8D5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3768" y="3785756"/>
              <a:ext cx="1041494" cy="1041494"/>
            </a:xfrm>
            <a:prstGeom prst="rect">
              <a:avLst/>
            </a:prstGeom>
          </p:spPr>
        </p:pic>
      </p:grpSp>
      <p:sp>
        <p:nvSpPr>
          <p:cNvPr id="13" name="Rectangle 12">
            <a:extLst>
              <a:ext uri="{FF2B5EF4-FFF2-40B4-BE49-F238E27FC236}">
                <a16:creationId xmlns:a16="http://schemas.microsoft.com/office/drawing/2014/main" id="{1D86E7ED-325E-8A00-80C9-11B69DEA36F7}"/>
              </a:ext>
            </a:extLst>
          </p:cNvPr>
          <p:cNvSpPr/>
          <p:nvPr/>
        </p:nvSpPr>
        <p:spPr>
          <a:xfrm>
            <a:off x="4572215" y="2433768"/>
            <a:ext cx="3100490" cy="160190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Operated and delivered by staff employed by private provider. If on school site, they may pay school to operate wraparound provision on their premises and advertise via school channels. Could operate on other sites too.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A36D1A2-8DD6-2582-D17E-9623D5B40D24}"/>
              </a:ext>
            </a:extLst>
          </p:cNvPr>
          <p:cNvSpPr/>
          <p:nvPr/>
        </p:nvSpPr>
        <p:spPr>
          <a:xfrm>
            <a:off x="8719420" y="2364895"/>
            <a:ext cx="3076200" cy="173965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Local authority co-ordinates a community-focused cluster / hub model, with children from multiple schools on one site. Not necessarily linked to any one school. Run by private provider, community organisation or any other appropriate body. </a:t>
            </a:r>
          </a:p>
        </p:txBody>
      </p:sp>
      <p:sp>
        <p:nvSpPr>
          <p:cNvPr id="15" name="Rectangle 14">
            <a:extLst>
              <a:ext uri="{FF2B5EF4-FFF2-40B4-BE49-F238E27FC236}">
                <a16:creationId xmlns:a16="http://schemas.microsoft.com/office/drawing/2014/main" id="{0E6AAE78-BEF2-CF61-A900-D827C0E97902}"/>
              </a:ext>
            </a:extLst>
          </p:cNvPr>
          <p:cNvSpPr/>
          <p:nvPr/>
        </p:nvSpPr>
        <p:spPr>
          <a:xfrm>
            <a:off x="2261098" y="5277527"/>
            <a:ext cx="3076199" cy="14124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Provision delivered by childminders, signposted to parents by </a:t>
            </a:r>
            <a:r>
              <a:rPr lang="en-GB" sz="1400" kern="0" dirty="0">
                <a:solidFill>
                  <a:prstClr val="black"/>
                </a:solidFill>
                <a:latin typeface="Arial" panose="020B0604020202020204" pitchFamily="34" charset="0"/>
                <a:cs typeface="Arial" panose="020B0604020202020204" pitchFamily="34" charset="0"/>
              </a:rPr>
              <a:t>local authority</a:t>
            </a: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schools. Could be a group of CMs working together on a single/community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2EA61FF2-0378-2165-AEA8-B29DCF2EF8C6}"/>
              </a:ext>
            </a:extLst>
          </p:cNvPr>
          <p:cNvSpPr/>
          <p:nvPr/>
        </p:nvSpPr>
        <p:spPr>
          <a:xfrm>
            <a:off x="494553" y="2433767"/>
            <a:ext cx="3076197" cy="160190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Delivered by school staff on school site, open to all children in that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eorgia" panose="02040502050405020303" pitchFamily="18" charset="0"/>
            </a:endParaRPr>
          </a:p>
        </p:txBody>
      </p:sp>
      <p:sp>
        <p:nvSpPr>
          <p:cNvPr id="17" name="Rectangle 16">
            <a:extLst>
              <a:ext uri="{FF2B5EF4-FFF2-40B4-BE49-F238E27FC236}">
                <a16:creationId xmlns:a16="http://schemas.microsoft.com/office/drawing/2014/main" id="{60BBC589-2EE7-2CFF-D3D5-741576BEA9C7}"/>
              </a:ext>
            </a:extLst>
          </p:cNvPr>
          <p:cNvSpPr/>
          <p:nvPr/>
        </p:nvSpPr>
        <p:spPr>
          <a:xfrm>
            <a:off x="494553" y="1960941"/>
            <a:ext cx="3076197" cy="49598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Georgia" panose="02040502050405020303" pitchFamily="18" charset="0"/>
                <a:cs typeface="Arial" panose="020B0604020202020204" pitchFamily="34" charset="0"/>
              </a:rPr>
              <a:t>School-based provision, delivered by school</a:t>
            </a:r>
          </a:p>
        </p:txBody>
      </p:sp>
      <p:sp>
        <p:nvSpPr>
          <p:cNvPr id="18" name="Rectangle 17">
            <a:extLst>
              <a:ext uri="{FF2B5EF4-FFF2-40B4-BE49-F238E27FC236}">
                <a16:creationId xmlns:a16="http://schemas.microsoft.com/office/drawing/2014/main" id="{D6B89A1F-2DCD-5817-4A80-846DE40F5A6F}"/>
              </a:ext>
            </a:extLst>
          </p:cNvPr>
          <p:cNvSpPr/>
          <p:nvPr/>
        </p:nvSpPr>
        <p:spPr>
          <a:xfrm>
            <a:off x="4572215" y="1959650"/>
            <a:ext cx="3100490" cy="49727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prstClr val="white"/>
                </a:solidFill>
                <a:latin typeface="Georgia" panose="02040502050405020303" pitchFamily="18" charset="0"/>
                <a:cs typeface="Arial" panose="020B0604020202020204" pitchFamily="34" charset="0"/>
              </a:rPr>
              <a:t>Private provider-run provision, on or off school site</a:t>
            </a:r>
          </a:p>
        </p:txBody>
      </p:sp>
      <p:sp>
        <p:nvSpPr>
          <p:cNvPr id="19" name="Rectangle 18">
            <a:extLst>
              <a:ext uri="{FF2B5EF4-FFF2-40B4-BE49-F238E27FC236}">
                <a16:creationId xmlns:a16="http://schemas.microsoft.com/office/drawing/2014/main" id="{67D541FD-17A6-97E8-65EB-A093C840D73A}"/>
              </a:ext>
            </a:extLst>
          </p:cNvPr>
          <p:cNvSpPr/>
          <p:nvPr/>
        </p:nvSpPr>
        <p:spPr>
          <a:xfrm>
            <a:off x="8707903" y="1942122"/>
            <a:ext cx="3076201" cy="49598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prstClr val="white"/>
                </a:solidFill>
                <a:latin typeface="Georgia" panose="02040502050405020303" pitchFamily="18" charset="0"/>
                <a:cs typeface="Arial" panose="020B0604020202020204" pitchFamily="34" charset="0"/>
              </a:rPr>
              <a:t>Community model</a:t>
            </a:r>
          </a:p>
        </p:txBody>
      </p:sp>
      <p:sp>
        <p:nvSpPr>
          <p:cNvPr id="20" name="Rectangle 19">
            <a:extLst>
              <a:ext uri="{FF2B5EF4-FFF2-40B4-BE49-F238E27FC236}">
                <a16:creationId xmlns:a16="http://schemas.microsoft.com/office/drawing/2014/main" id="{E25BBF19-8F48-136E-96EF-EE558F06D4B2}"/>
              </a:ext>
            </a:extLst>
          </p:cNvPr>
          <p:cNvSpPr/>
          <p:nvPr/>
        </p:nvSpPr>
        <p:spPr>
          <a:xfrm>
            <a:off x="2261100" y="4781545"/>
            <a:ext cx="3076197" cy="49598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prstClr val="white"/>
                </a:solidFill>
                <a:latin typeface="Georgia" panose="02040502050405020303" pitchFamily="18" charset="0"/>
                <a:cs typeface="Arial" panose="020B0604020202020204" pitchFamily="34" charset="0"/>
              </a:rPr>
              <a:t>Childminders</a:t>
            </a:r>
          </a:p>
        </p:txBody>
      </p:sp>
      <p:sp>
        <p:nvSpPr>
          <p:cNvPr id="21" name="Rectangle 20">
            <a:extLst>
              <a:ext uri="{FF2B5EF4-FFF2-40B4-BE49-F238E27FC236}">
                <a16:creationId xmlns:a16="http://schemas.microsoft.com/office/drawing/2014/main" id="{09C3DEBB-7FCB-2ED9-AC88-B5AB1C686C99}"/>
              </a:ext>
            </a:extLst>
          </p:cNvPr>
          <p:cNvSpPr/>
          <p:nvPr/>
        </p:nvSpPr>
        <p:spPr>
          <a:xfrm>
            <a:off x="6643196" y="5277527"/>
            <a:ext cx="3076199" cy="14124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Existing EY providers may take older children (i.e. of school-age) during wraparound hours. For example, a play group operating on a school site may run the provision, or a local nursery.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5957DF1-F306-CC11-85A0-4AC69F9A211B}"/>
              </a:ext>
            </a:extLst>
          </p:cNvPr>
          <p:cNvSpPr/>
          <p:nvPr/>
        </p:nvSpPr>
        <p:spPr>
          <a:xfrm>
            <a:off x="6643197" y="4781545"/>
            <a:ext cx="3076198" cy="49598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prstClr val="white"/>
                </a:solidFill>
                <a:latin typeface="Georgia" panose="02040502050405020303" pitchFamily="18" charset="0"/>
                <a:cs typeface="Arial" panose="020B0604020202020204" pitchFamily="34" charset="0"/>
              </a:rPr>
              <a:t>Other EY providers</a:t>
            </a:r>
          </a:p>
        </p:txBody>
      </p:sp>
      <p:pic>
        <p:nvPicPr>
          <p:cNvPr id="23" name="Graphic 22" descr="Family with two children with solid fill">
            <a:extLst>
              <a:ext uri="{FF2B5EF4-FFF2-40B4-BE49-F238E27FC236}">
                <a16:creationId xmlns:a16="http://schemas.microsoft.com/office/drawing/2014/main" id="{4AA56E44-42EC-06F6-1D85-588A434AC28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24095" y="3867145"/>
            <a:ext cx="914400" cy="914400"/>
          </a:xfrm>
          <a:prstGeom prst="rect">
            <a:avLst/>
          </a:prstGeom>
        </p:spPr>
      </p:pic>
      <p:sp>
        <p:nvSpPr>
          <p:cNvPr id="2" name="Title 2">
            <a:extLst>
              <a:ext uri="{FF2B5EF4-FFF2-40B4-BE49-F238E27FC236}">
                <a16:creationId xmlns:a16="http://schemas.microsoft.com/office/drawing/2014/main" id="{09404F5B-C960-CE7C-4A56-2E3B92BBE2AB}"/>
              </a:ext>
            </a:extLst>
          </p:cNvPr>
          <p:cNvSpPr>
            <a:spLocks noGrp="1"/>
          </p:cNvSpPr>
          <p:nvPr>
            <p:ph type="title"/>
          </p:nvPr>
        </p:nvSpPr>
        <p:spPr>
          <a:xfrm>
            <a:off x="494553" y="171522"/>
            <a:ext cx="10956620" cy="691390"/>
          </a:xfrm>
        </p:spPr>
        <p:txBody>
          <a:bodyPr>
            <a:noAutofit/>
          </a:bodyPr>
          <a:lstStyle/>
          <a:p>
            <a:pPr defTabSz="685783">
              <a:lnSpc>
                <a:spcPct val="90000"/>
              </a:lnSpc>
            </a:pPr>
            <a:r>
              <a:rPr lang="en-GB" b="1" dirty="0">
                <a:solidFill>
                  <a:srgbClr val="C13017"/>
                </a:solidFill>
                <a:latin typeface="Georgia" panose="02040502050405020303" pitchFamily="18" charset="0"/>
                <a:ea typeface="+mn-ea"/>
                <a:cs typeface="Arial" panose="020B0604020202020204" pitchFamily="34" charset="0"/>
              </a:rPr>
              <a:t>Delivery Models</a:t>
            </a:r>
          </a:p>
        </p:txBody>
      </p:sp>
    </p:spTree>
    <p:extLst>
      <p:ext uri="{BB962C8B-B14F-4D97-AF65-F5344CB8AC3E}">
        <p14:creationId xmlns:p14="http://schemas.microsoft.com/office/powerpoint/2010/main" val="8372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46B9DA8-A3E6-0882-2E7C-09C884E44233}"/>
              </a:ext>
            </a:extLst>
          </p:cNvPr>
          <p:cNvGraphicFramePr>
            <a:graphicFrameLocks noGrp="1"/>
          </p:cNvGraphicFramePr>
          <p:nvPr>
            <p:ph idx="1"/>
          </p:nvPr>
        </p:nvGraphicFramePr>
        <p:xfrm>
          <a:off x="418012" y="2455195"/>
          <a:ext cx="10972800" cy="1112520"/>
        </p:xfrm>
        <a:graphic>
          <a:graphicData uri="http://schemas.openxmlformats.org/drawingml/2006/table">
            <a:tbl>
              <a:tblPr firstRow="1" bandRow="1">
                <a:tableStyleId>{21E4AEA4-8DFA-4A89-87EB-49C32662AFE0}</a:tableStyleId>
              </a:tblPr>
              <a:tblGrid>
                <a:gridCol w="2194560">
                  <a:extLst>
                    <a:ext uri="{9D8B030D-6E8A-4147-A177-3AD203B41FA5}">
                      <a16:colId xmlns:a16="http://schemas.microsoft.com/office/drawing/2014/main" val="3019178544"/>
                    </a:ext>
                  </a:extLst>
                </a:gridCol>
                <a:gridCol w="2194560">
                  <a:extLst>
                    <a:ext uri="{9D8B030D-6E8A-4147-A177-3AD203B41FA5}">
                      <a16:colId xmlns:a16="http://schemas.microsoft.com/office/drawing/2014/main" val="3470550883"/>
                    </a:ext>
                  </a:extLst>
                </a:gridCol>
                <a:gridCol w="2194560">
                  <a:extLst>
                    <a:ext uri="{9D8B030D-6E8A-4147-A177-3AD203B41FA5}">
                      <a16:colId xmlns:a16="http://schemas.microsoft.com/office/drawing/2014/main" val="546803177"/>
                    </a:ext>
                  </a:extLst>
                </a:gridCol>
                <a:gridCol w="2194560">
                  <a:extLst>
                    <a:ext uri="{9D8B030D-6E8A-4147-A177-3AD203B41FA5}">
                      <a16:colId xmlns:a16="http://schemas.microsoft.com/office/drawing/2014/main" val="148193715"/>
                    </a:ext>
                  </a:extLst>
                </a:gridCol>
                <a:gridCol w="2194560">
                  <a:extLst>
                    <a:ext uri="{9D8B030D-6E8A-4147-A177-3AD203B41FA5}">
                      <a16:colId xmlns:a16="http://schemas.microsoft.com/office/drawing/2014/main" val="577896900"/>
                    </a:ext>
                  </a:extLst>
                </a:gridCol>
              </a:tblGrid>
              <a:tr h="370840">
                <a:tc>
                  <a:txBody>
                    <a:bodyPr/>
                    <a:lstStyle/>
                    <a:p>
                      <a:endParaRPr lang="en-GB" dirty="0"/>
                    </a:p>
                  </a:txBody>
                  <a:tcPr>
                    <a:solidFill>
                      <a:schemeClr val="accent2"/>
                    </a:solidFill>
                  </a:tcPr>
                </a:tc>
                <a:tc gridSpan="4">
                  <a:txBody>
                    <a:bodyPr/>
                    <a:lstStyle/>
                    <a:p>
                      <a:pPr algn="ctr"/>
                      <a:r>
                        <a:rPr lang="en-GB" dirty="0"/>
                        <a:t>Wraparound Programme Grant Allocation</a:t>
                      </a: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946736634"/>
                  </a:ext>
                </a:extLst>
              </a:tr>
              <a:tr h="370840">
                <a:tc>
                  <a:txBody>
                    <a:bodyPr/>
                    <a:lstStyle/>
                    <a:p>
                      <a:endParaRPr lang="en-GB" dirty="0"/>
                    </a:p>
                  </a:txBody>
                  <a:tcPr>
                    <a:solidFill>
                      <a:schemeClr val="accent2"/>
                    </a:solidFill>
                  </a:tcPr>
                </a:tc>
                <a:tc>
                  <a:txBody>
                    <a:bodyPr/>
                    <a:lstStyle/>
                    <a:p>
                      <a:pPr algn="ctr"/>
                      <a:r>
                        <a:rPr lang="en-GB" dirty="0"/>
                        <a:t>FY 23-24</a:t>
                      </a:r>
                    </a:p>
                  </a:txBody>
                  <a:tcPr>
                    <a:solidFill>
                      <a:schemeClr val="accent2"/>
                    </a:solidFill>
                  </a:tcPr>
                </a:tc>
                <a:tc>
                  <a:txBody>
                    <a:bodyPr/>
                    <a:lstStyle/>
                    <a:p>
                      <a:pPr algn="ctr"/>
                      <a:r>
                        <a:rPr lang="en-GB" dirty="0"/>
                        <a:t>FY 24-25</a:t>
                      </a:r>
                    </a:p>
                  </a:txBody>
                  <a:tcPr>
                    <a:solidFill>
                      <a:schemeClr val="accent2"/>
                    </a:solidFill>
                  </a:tcPr>
                </a:tc>
                <a:tc>
                  <a:txBody>
                    <a:bodyPr/>
                    <a:lstStyle/>
                    <a:p>
                      <a:pPr algn="ctr"/>
                      <a:r>
                        <a:rPr lang="en-GB" dirty="0"/>
                        <a:t>FY 25-26</a:t>
                      </a:r>
                    </a:p>
                  </a:txBody>
                  <a:tcPr>
                    <a:solidFill>
                      <a:schemeClr val="accent2"/>
                    </a:solidFill>
                  </a:tcPr>
                </a:tc>
                <a:tc>
                  <a:txBody>
                    <a:bodyPr/>
                    <a:lstStyle/>
                    <a:p>
                      <a:pPr algn="ctr"/>
                      <a:r>
                        <a:rPr lang="en-GB" b="1" dirty="0"/>
                        <a:t>Total</a:t>
                      </a:r>
                    </a:p>
                  </a:txBody>
                  <a:tcPr>
                    <a:solidFill>
                      <a:schemeClr val="accent2"/>
                    </a:solidFill>
                  </a:tcPr>
                </a:tc>
                <a:extLst>
                  <a:ext uri="{0D108BD9-81ED-4DB2-BD59-A6C34878D82A}">
                    <a16:rowId xmlns:a16="http://schemas.microsoft.com/office/drawing/2014/main" val="271143420"/>
                  </a:ext>
                </a:extLst>
              </a:tr>
              <a:tr h="370840">
                <a:tc>
                  <a:txBody>
                    <a:bodyPr/>
                    <a:lstStyle/>
                    <a:p>
                      <a:pPr algn="ctr"/>
                      <a:r>
                        <a:rPr lang="en-GB" dirty="0"/>
                        <a:t>Brighton &amp; Hove</a:t>
                      </a:r>
                    </a:p>
                  </a:txBody>
                  <a:tcPr>
                    <a:solidFill>
                      <a:schemeClr val="accent2">
                        <a:lumMod val="20000"/>
                        <a:lumOff val="80000"/>
                      </a:schemeClr>
                    </a:solidFill>
                  </a:tcPr>
                </a:tc>
                <a:tc>
                  <a:txBody>
                    <a:bodyPr/>
                    <a:lstStyle/>
                    <a:p>
                      <a:pPr algn="ctr"/>
                      <a:r>
                        <a:rPr lang="en-GB" dirty="0"/>
                        <a:t>£10,758.08</a:t>
                      </a:r>
                    </a:p>
                  </a:txBody>
                  <a:tcPr>
                    <a:solidFill>
                      <a:schemeClr val="accent2">
                        <a:lumMod val="20000"/>
                        <a:lumOff val="80000"/>
                      </a:schemeClr>
                    </a:solidFill>
                  </a:tcPr>
                </a:tc>
                <a:tc>
                  <a:txBody>
                    <a:bodyPr/>
                    <a:lstStyle/>
                    <a:p>
                      <a:pPr algn="ctr"/>
                      <a:r>
                        <a:rPr lang="en-GB" dirty="0"/>
                        <a:t>£554,415.13</a:t>
                      </a:r>
                    </a:p>
                  </a:txBody>
                  <a:tcPr>
                    <a:solidFill>
                      <a:schemeClr val="accent2">
                        <a:lumMod val="20000"/>
                        <a:lumOff val="80000"/>
                      </a:schemeClr>
                    </a:solidFill>
                  </a:tcPr>
                </a:tc>
                <a:tc>
                  <a:txBody>
                    <a:bodyPr/>
                    <a:lstStyle/>
                    <a:p>
                      <a:pPr algn="ctr"/>
                      <a:r>
                        <a:rPr lang="en-GB" dirty="0"/>
                        <a:t>£263,206.18</a:t>
                      </a:r>
                    </a:p>
                  </a:txBody>
                  <a:tcPr>
                    <a:solidFill>
                      <a:schemeClr val="accent2">
                        <a:lumMod val="20000"/>
                        <a:lumOff val="80000"/>
                      </a:schemeClr>
                    </a:solidFill>
                  </a:tcPr>
                </a:tc>
                <a:tc>
                  <a:txBody>
                    <a:bodyPr/>
                    <a:lstStyle/>
                    <a:p>
                      <a:pPr algn="ctr"/>
                      <a:r>
                        <a:rPr lang="en-GB" b="1" dirty="0"/>
                        <a:t>£828,379.39</a:t>
                      </a:r>
                    </a:p>
                  </a:txBody>
                  <a:tcPr>
                    <a:solidFill>
                      <a:schemeClr val="accent2">
                        <a:lumMod val="20000"/>
                        <a:lumOff val="80000"/>
                      </a:schemeClr>
                    </a:solidFill>
                  </a:tcPr>
                </a:tc>
                <a:extLst>
                  <a:ext uri="{0D108BD9-81ED-4DB2-BD59-A6C34878D82A}">
                    <a16:rowId xmlns:a16="http://schemas.microsoft.com/office/drawing/2014/main" val="1934748487"/>
                  </a:ext>
                </a:extLst>
              </a:tr>
            </a:tbl>
          </a:graphicData>
        </a:graphic>
      </p:graphicFrame>
      <p:sp>
        <p:nvSpPr>
          <p:cNvPr id="5" name="Title 2">
            <a:extLst>
              <a:ext uri="{FF2B5EF4-FFF2-40B4-BE49-F238E27FC236}">
                <a16:creationId xmlns:a16="http://schemas.microsoft.com/office/drawing/2014/main" id="{DB3EB258-D85F-4831-E5C1-619DC945BAEE}"/>
              </a:ext>
            </a:extLst>
          </p:cNvPr>
          <p:cNvSpPr>
            <a:spLocks noGrp="1"/>
          </p:cNvSpPr>
          <p:nvPr>
            <p:ph type="title"/>
          </p:nvPr>
        </p:nvSpPr>
        <p:spPr>
          <a:xfrm>
            <a:off x="418012" y="191899"/>
            <a:ext cx="10972800" cy="1143000"/>
          </a:xfrm>
        </p:spPr>
        <p:txBody>
          <a:bodyPr>
            <a:normAutofit/>
          </a:bodyPr>
          <a:lstStyle/>
          <a:p>
            <a:r>
              <a:rPr lang="en-GB" sz="4000" dirty="0"/>
              <a:t>Grant allocation to Brighton &amp; Hove</a:t>
            </a:r>
          </a:p>
        </p:txBody>
      </p:sp>
      <p:graphicFrame>
        <p:nvGraphicFramePr>
          <p:cNvPr id="9" name="Content Placeholder 3">
            <a:extLst>
              <a:ext uri="{FF2B5EF4-FFF2-40B4-BE49-F238E27FC236}">
                <a16:creationId xmlns:a16="http://schemas.microsoft.com/office/drawing/2014/main" id="{F4B34142-41A8-8207-55DC-EB01D173C2C5}"/>
              </a:ext>
            </a:extLst>
          </p:cNvPr>
          <p:cNvGraphicFramePr>
            <a:graphicFrameLocks/>
          </p:cNvGraphicFramePr>
          <p:nvPr/>
        </p:nvGraphicFramePr>
        <p:xfrm>
          <a:off x="418012" y="4491929"/>
          <a:ext cx="11025051" cy="1112520"/>
        </p:xfrm>
        <a:graphic>
          <a:graphicData uri="http://schemas.openxmlformats.org/drawingml/2006/table">
            <a:tbl>
              <a:tblPr firstRow="1" bandRow="1">
                <a:tableStyleId>{21E4AEA4-8DFA-4A89-87EB-49C32662AFE0}</a:tableStyleId>
              </a:tblPr>
              <a:tblGrid>
                <a:gridCol w="2194560">
                  <a:extLst>
                    <a:ext uri="{9D8B030D-6E8A-4147-A177-3AD203B41FA5}">
                      <a16:colId xmlns:a16="http://schemas.microsoft.com/office/drawing/2014/main" val="3019178544"/>
                    </a:ext>
                  </a:extLst>
                </a:gridCol>
                <a:gridCol w="3431177">
                  <a:extLst>
                    <a:ext uri="{9D8B030D-6E8A-4147-A177-3AD203B41FA5}">
                      <a16:colId xmlns:a16="http://schemas.microsoft.com/office/drawing/2014/main" val="546803177"/>
                    </a:ext>
                  </a:extLst>
                </a:gridCol>
                <a:gridCol w="3169920">
                  <a:extLst>
                    <a:ext uri="{9D8B030D-6E8A-4147-A177-3AD203B41FA5}">
                      <a16:colId xmlns:a16="http://schemas.microsoft.com/office/drawing/2014/main" val="148193715"/>
                    </a:ext>
                  </a:extLst>
                </a:gridCol>
                <a:gridCol w="2229394">
                  <a:extLst>
                    <a:ext uri="{9D8B030D-6E8A-4147-A177-3AD203B41FA5}">
                      <a16:colId xmlns:a16="http://schemas.microsoft.com/office/drawing/2014/main" val="577896900"/>
                    </a:ext>
                  </a:extLst>
                </a:gridCol>
              </a:tblGrid>
              <a:tr h="370840">
                <a:tc>
                  <a:txBody>
                    <a:bodyPr/>
                    <a:lstStyle/>
                    <a:p>
                      <a:endParaRPr lang="en-GB" dirty="0"/>
                    </a:p>
                  </a:txBody>
                  <a:tcPr>
                    <a:solidFill>
                      <a:schemeClr val="accent2"/>
                    </a:solidFill>
                  </a:tcPr>
                </a:tc>
                <a:tc gridSpan="3">
                  <a:txBody>
                    <a:bodyPr/>
                    <a:lstStyle/>
                    <a:p>
                      <a:pPr algn="ctr"/>
                      <a:r>
                        <a:rPr lang="en-GB" dirty="0"/>
                        <a:t>Childcare Expansion Capital Grant Allocation</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946736634"/>
                  </a:ext>
                </a:extLst>
              </a:tr>
              <a:tr h="370840">
                <a:tc>
                  <a:txBody>
                    <a:bodyPr/>
                    <a:lstStyle/>
                    <a:p>
                      <a:endParaRPr lang="en-GB" dirty="0"/>
                    </a:p>
                  </a:txBody>
                  <a:tcPr>
                    <a:solidFill>
                      <a:schemeClr val="accent2"/>
                    </a:solidFill>
                  </a:tcPr>
                </a:tc>
                <a:tc>
                  <a:txBody>
                    <a:bodyPr/>
                    <a:lstStyle/>
                    <a:p>
                      <a:pPr algn="ctr"/>
                      <a:r>
                        <a:rPr lang="en-GB" dirty="0"/>
                        <a:t>Total</a:t>
                      </a:r>
                    </a:p>
                  </a:txBody>
                  <a:tcPr>
                    <a:solidFill>
                      <a:schemeClr val="accent2"/>
                    </a:solidFill>
                  </a:tcPr>
                </a:tc>
                <a:tc>
                  <a:txBody>
                    <a:bodyPr/>
                    <a:lstStyle/>
                    <a:p>
                      <a:pPr algn="ctr"/>
                      <a:r>
                        <a:rPr lang="en-GB" dirty="0"/>
                        <a:t>Early Years (80%)</a:t>
                      </a:r>
                    </a:p>
                  </a:txBody>
                  <a:tcPr>
                    <a:solidFill>
                      <a:schemeClr val="accent2"/>
                    </a:solidFill>
                  </a:tcPr>
                </a:tc>
                <a:tc>
                  <a:txBody>
                    <a:bodyPr/>
                    <a:lstStyle/>
                    <a:p>
                      <a:pPr algn="ctr"/>
                      <a:r>
                        <a:rPr lang="en-GB" b="1" dirty="0"/>
                        <a:t>Wraparound (20%)</a:t>
                      </a:r>
                    </a:p>
                  </a:txBody>
                  <a:tcPr>
                    <a:solidFill>
                      <a:schemeClr val="accent2"/>
                    </a:solidFill>
                  </a:tcPr>
                </a:tc>
                <a:extLst>
                  <a:ext uri="{0D108BD9-81ED-4DB2-BD59-A6C34878D82A}">
                    <a16:rowId xmlns:a16="http://schemas.microsoft.com/office/drawing/2014/main" val="271143420"/>
                  </a:ext>
                </a:extLst>
              </a:tr>
              <a:tr h="370840">
                <a:tc>
                  <a:txBody>
                    <a:bodyPr/>
                    <a:lstStyle/>
                    <a:p>
                      <a:pPr algn="ctr"/>
                      <a:r>
                        <a:rPr lang="en-GB" dirty="0"/>
                        <a:t>Brighton &amp; Hove</a:t>
                      </a:r>
                    </a:p>
                  </a:txBody>
                  <a:tcPr>
                    <a:solidFill>
                      <a:schemeClr val="accent2">
                        <a:lumMod val="20000"/>
                        <a:lumOff val="80000"/>
                      </a:schemeClr>
                    </a:solidFill>
                  </a:tcPr>
                </a:tc>
                <a:tc>
                  <a:txBody>
                    <a:bodyPr/>
                    <a:lstStyle/>
                    <a:p>
                      <a:pPr algn="ctr"/>
                      <a:r>
                        <a:rPr lang="en-GB" dirty="0"/>
                        <a:t>£412,289</a:t>
                      </a:r>
                    </a:p>
                  </a:txBody>
                  <a:tcPr>
                    <a:solidFill>
                      <a:schemeClr val="accent2">
                        <a:lumMod val="20000"/>
                        <a:lumOff val="80000"/>
                      </a:schemeClr>
                    </a:solidFill>
                  </a:tcPr>
                </a:tc>
                <a:tc>
                  <a:txBody>
                    <a:bodyPr/>
                    <a:lstStyle/>
                    <a:p>
                      <a:pPr algn="ctr"/>
                      <a:r>
                        <a:rPr lang="en-GB" dirty="0"/>
                        <a:t>£329,831</a:t>
                      </a:r>
                    </a:p>
                  </a:txBody>
                  <a:tcPr>
                    <a:solidFill>
                      <a:schemeClr val="accent2">
                        <a:lumMod val="20000"/>
                        <a:lumOff val="80000"/>
                      </a:schemeClr>
                    </a:solidFill>
                  </a:tcPr>
                </a:tc>
                <a:tc>
                  <a:txBody>
                    <a:bodyPr/>
                    <a:lstStyle/>
                    <a:p>
                      <a:pPr algn="ctr"/>
                      <a:r>
                        <a:rPr lang="en-GB" sz="1800" b="1" dirty="0">
                          <a:effectLst/>
                          <a:latin typeface="Arial" panose="020B0604020202020204" pitchFamily="34" charset="0"/>
                          <a:ea typeface="Calibri" panose="020F0502020204030204" pitchFamily="34" charset="0"/>
                        </a:rPr>
                        <a:t>£82,458</a:t>
                      </a:r>
                      <a:endParaRPr lang="en-GB" b="1" dirty="0"/>
                    </a:p>
                  </a:txBody>
                  <a:tcPr>
                    <a:solidFill>
                      <a:schemeClr val="accent2">
                        <a:lumMod val="20000"/>
                        <a:lumOff val="80000"/>
                      </a:schemeClr>
                    </a:solidFill>
                  </a:tcPr>
                </a:tc>
                <a:extLst>
                  <a:ext uri="{0D108BD9-81ED-4DB2-BD59-A6C34878D82A}">
                    <a16:rowId xmlns:a16="http://schemas.microsoft.com/office/drawing/2014/main" val="1934748487"/>
                  </a:ext>
                </a:extLst>
              </a:tr>
            </a:tbl>
          </a:graphicData>
        </a:graphic>
      </p:graphicFrame>
      <p:sp>
        <p:nvSpPr>
          <p:cNvPr id="11" name="TextBox 10">
            <a:extLst>
              <a:ext uri="{FF2B5EF4-FFF2-40B4-BE49-F238E27FC236}">
                <a16:creationId xmlns:a16="http://schemas.microsoft.com/office/drawing/2014/main" id="{0E5BFA58-4B5B-0BA7-BC96-15A7F3644780}"/>
              </a:ext>
            </a:extLst>
          </p:cNvPr>
          <p:cNvSpPr txBox="1"/>
          <p:nvPr/>
        </p:nvSpPr>
        <p:spPr>
          <a:xfrm>
            <a:off x="348341" y="1710381"/>
            <a:ext cx="11042471" cy="369332"/>
          </a:xfrm>
          <a:prstGeom prst="rect">
            <a:avLst/>
          </a:prstGeom>
          <a:noFill/>
        </p:spPr>
        <p:txBody>
          <a:bodyPr wrap="square">
            <a:spAutoFit/>
          </a:bodyPr>
          <a:lstStyle/>
          <a:p>
            <a:r>
              <a:rPr lang="en-GB" sz="1800" dirty="0">
                <a:effectLst/>
                <a:latin typeface="+mn-lt"/>
                <a:ea typeface="Calibri" panose="020F0502020204030204" pitchFamily="34" charset="0"/>
                <a:cs typeface="Calibri" panose="020F0502020204030204" pitchFamily="34" charset="0"/>
              </a:rPr>
              <a:t>Wraparound programme maximum grant allocation (2024-2026), which includes internal capacity cost:</a:t>
            </a:r>
            <a:endParaRPr lang="en-GB" dirty="0"/>
          </a:p>
        </p:txBody>
      </p:sp>
      <p:sp>
        <p:nvSpPr>
          <p:cNvPr id="13" name="TextBox 12">
            <a:extLst>
              <a:ext uri="{FF2B5EF4-FFF2-40B4-BE49-F238E27FC236}">
                <a16:creationId xmlns:a16="http://schemas.microsoft.com/office/drawing/2014/main" id="{4F281FCA-62D5-5533-908E-C2FDF3018446}"/>
              </a:ext>
            </a:extLst>
          </p:cNvPr>
          <p:cNvSpPr txBox="1"/>
          <p:nvPr/>
        </p:nvSpPr>
        <p:spPr>
          <a:xfrm>
            <a:off x="348341" y="3706656"/>
            <a:ext cx="11042471" cy="646331"/>
          </a:xfrm>
          <a:prstGeom prst="rect">
            <a:avLst/>
          </a:prstGeom>
          <a:noFill/>
        </p:spPr>
        <p:txBody>
          <a:bodyPr wrap="square">
            <a:spAutoFit/>
          </a:bodyPr>
          <a:lstStyle/>
          <a:p>
            <a:r>
              <a:rPr lang="en-GB" sz="1800" kern="0" dirty="0">
                <a:effectLst/>
                <a:latin typeface="+mn-lt"/>
                <a:ea typeface="Times New Roman" panose="02020603050405020304" pitchFamily="18" charset="0"/>
              </a:rPr>
              <a:t>Childcare Expansion C</a:t>
            </a:r>
            <a:r>
              <a:rPr lang="en-GB" sz="1800" dirty="0">
                <a:effectLst/>
                <a:latin typeface="+mn-lt"/>
                <a:ea typeface="Calibri" panose="020F0502020204030204" pitchFamily="34" charset="0"/>
              </a:rPr>
              <a:t>apital </a:t>
            </a:r>
            <a:r>
              <a:rPr lang="en-GB" dirty="0">
                <a:ea typeface="Calibri" panose="020F0502020204030204" pitchFamily="34" charset="0"/>
              </a:rPr>
              <a:t>Grant</a:t>
            </a:r>
            <a:r>
              <a:rPr lang="en-GB" sz="1800" dirty="0">
                <a:effectLst/>
                <a:latin typeface="+mn-lt"/>
                <a:ea typeface="Calibri" panose="020F0502020204030204" pitchFamily="34" charset="0"/>
              </a:rPr>
              <a:t> by the DfE to support the expansion of childcare places, both for early years and for wraparound childcare</a:t>
            </a:r>
            <a:r>
              <a:rPr lang="en-GB" dirty="0">
                <a:ea typeface="Calibri" panose="020F0502020204030204" pitchFamily="34" charset="0"/>
              </a:rPr>
              <a:t>:</a:t>
            </a:r>
            <a:r>
              <a:rPr lang="en-GB" sz="1800" dirty="0">
                <a:effectLst/>
                <a:latin typeface="+mn-lt"/>
                <a:ea typeface="Calibri" panose="020F0502020204030204" pitchFamily="34" charset="0"/>
              </a:rPr>
              <a:t> </a:t>
            </a:r>
            <a:endParaRPr lang="en-GB" dirty="0"/>
          </a:p>
        </p:txBody>
      </p:sp>
    </p:spTree>
    <p:extLst>
      <p:ext uri="{BB962C8B-B14F-4D97-AF65-F5344CB8AC3E}">
        <p14:creationId xmlns:p14="http://schemas.microsoft.com/office/powerpoint/2010/main" val="106431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aphicFrame>
        <p:nvGraphicFramePr>
          <p:cNvPr id="5" name="Content Placeholder 1">
            <a:extLst>
              <a:ext uri="{FF2B5EF4-FFF2-40B4-BE49-F238E27FC236}">
                <a16:creationId xmlns:a16="http://schemas.microsoft.com/office/drawing/2014/main" id="{F7CB5379-0374-36AF-5444-0F7BD6D95034}"/>
              </a:ext>
            </a:extLst>
          </p:cNvPr>
          <p:cNvGraphicFramePr>
            <a:graphicFrameLocks noGrp="1"/>
          </p:cNvGraphicFramePr>
          <p:nvPr>
            <p:ph idx="1"/>
            <p:extLst>
              <p:ext uri="{D42A27DB-BD31-4B8C-83A1-F6EECF244321}">
                <p14:modId xmlns:p14="http://schemas.microsoft.com/office/powerpoint/2010/main" val="633981947"/>
              </p:ext>
            </p:extLst>
          </p:nvPr>
        </p:nvGraphicFramePr>
        <p:xfrm>
          <a:off x="838199" y="1671568"/>
          <a:ext cx="9934303" cy="5049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D55AEAC-D81F-3C59-2106-84198D53756D}"/>
              </a:ext>
            </a:extLst>
          </p:cNvPr>
          <p:cNvSpPr txBox="1"/>
          <p:nvPr/>
        </p:nvSpPr>
        <p:spPr>
          <a:xfrm>
            <a:off x="679043" y="240980"/>
            <a:ext cx="10862487" cy="369332"/>
          </a:xfrm>
          <a:prstGeom prst="rect">
            <a:avLst/>
          </a:prstGeom>
          <a:noFill/>
        </p:spPr>
        <p:txBody>
          <a:bodyPr wrap="square" lIns="91440" tIns="45720" rIns="91440" bIns="45720" rtlCol="0" anchor="t">
            <a:spAutoFit/>
          </a:bodyPr>
          <a:lstStyle/>
          <a:p>
            <a:pPr algn="r"/>
            <a:r>
              <a:rPr lang="en-US" dirty="0">
                <a:solidFill>
                  <a:srgbClr val="C13017"/>
                </a:solidFill>
                <a:latin typeface="Arial"/>
                <a:cs typeface="Arial"/>
              </a:rPr>
              <a:t>Families, Children and Learning</a:t>
            </a:r>
          </a:p>
        </p:txBody>
      </p:sp>
      <p:cxnSp>
        <p:nvCxnSpPr>
          <p:cNvPr id="7" name="Straight Connector 6">
            <a:extLst>
              <a:ext uri="{FF2B5EF4-FFF2-40B4-BE49-F238E27FC236}">
                <a16:creationId xmlns:a16="http://schemas.microsoft.com/office/drawing/2014/main" id="{C7F7D556-4275-4D91-5725-F87396E747B0}"/>
              </a:ext>
            </a:extLst>
          </p:cNvPr>
          <p:cNvCxnSpPr/>
          <p:nvPr/>
        </p:nvCxnSpPr>
        <p:spPr>
          <a:xfrm>
            <a:off x="679043" y="610312"/>
            <a:ext cx="10800000" cy="0"/>
          </a:xfrm>
          <a:prstGeom prst="line">
            <a:avLst/>
          </a:prstGeom>
          <a:ln>
            <a:solidFill>
              <a:srgbClr val="C13017"/>
            </a:solidFill>
          </a:ln>
        </p:spPr>
        <p:style>
          <a:lnRef idx="3">
            <a:schemeClr val="dk1"/>
          </a:lnRef>
          <a:fillRef idx="0">
            <a:schemeClr val="dk1"/>
          </a:fillRef>
          <a:effectRef idx="2">
            <a:schemeClr val="dk1"/>
          </a:effectRef>
          <a:fontRef idx="minor">
            <a:schemeClr val="tx1"/>
          </a:fontRef>
        </p:style>
      </p:cxnSp>
      <p:sp>
        <p:nvSpPr>
          <p:cNvPr id="8" name="Text Placeholder 16">
            <a:extLst>
              <a:ext uri="{FF2B5EF4-FFF2-40B4-BE49-F238E27FC236}">
                <a16:creationId xmlns:a16="http://schemas.microsoft.com/office/drawing/2014/main" id="{52CA07CA-8EDA-0CF1-87E3-34F0DDF41655}"/>
              </a:ext>
            </a:extLst>
          </p:cNvPr>
          <p:cNvSpPr txBox="1">
            <a:spLocks/>
          </p:cNvSpPr>
          <p:nvPr/>
        </p:nvSpPr>
        <p:spPr>
          <a:xfrm>
            <a:off x="679621" y="845607"/>
            <a:ext cx="11509330" cy="6458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791957"/>
                </a:solidFill>
                <a:latin typeface="Georgia" panose="02040502050405020303"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91957"/>
                </a:solidFill>
                <a:latin typeface="Georgia" panose="02040502050405020303" pitchFamily="18"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91957"/>
                </a:solidFill>
                <a:latin typeface="Georgia" panose="02040502050405020303" pitchFamily="18"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91957"/>
                </a:solidFill>
                <a:latin typeface="Georgia" panose="02040502050405020303" pitchFamily="18"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91957"/>
                </a:solidFill>
                <a:latin typeface="Georgia" panose="02040502050405020303" pitchFamily="18"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solidFill>
                  <a:srgbClr val="C13017"/>
                </a:solidFill>
              </a:rPr>
              <a:t>What programme funding can be used for ?</a:t>
            </a:r>
          </a:p>
        </p:txBody>
      </p:sp>
    </p:spTree>
    <p:extLst>
      <p:ext uri="{BB962C8B-B14F-4D97-AF65-F5344CB8AC3E}">
        <p14:creationId xmlns:p14="http://schemas.microsoft.com/office/powerpoint/2010/main" val="191330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aphicFrame>
        <p:nvGraphicFramePr>
          <p:cNvPr id="5" name="Content Placeholder 1">
            <a:extLst>
              <a:ext uri="{FF2B5EF4-FFF2-40B4-BE49-F238E27FC236}">
                <a16:creationId xmlns:a16="http://schemas.microsoft.com/office/drawing/2014/main" id="{F7CB5379-0374-36AF-5444-0F7BD6D95034}"/>
              </a:ext>
            </a:extLst>
          </p:cNvPr>
          <p:cNvGraphicFramePr>
            <a:graphicFrameLocks noGrp="1"/>
          </p:cNvGraphicFramePr>
          <p:nvPr>
            <p:ph idx="1"/>
          </p:nvPr>
        </p:nvGraphicFramePr>
        <p:xfrm>
          <a:off x="838199" y="1671568"/>
          <a:ext cx="9934303" cy="5049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0C172DB-EDC8-CD33-BAAB-CAFB66E2BCE3}"/>
              </a:ext>
            </a:extLst>
          </p:cNvPr>
          <p:cNvSpPr txBox="1"/>
          <p:nvPr/>
        </p:nvSpPr>
        <p:spPr>
          <a:xfrm>
            <a:off x="679043" y="240980"/>
            <a:ext cx="10862487" cy="369332"/>
          </a:xfrm>
          <a:prstGeom prst="rect">
            <a:avLst/>
          </a:prstGeom>
          <a:noFill/>
        </p:spPr>
        <p:txBody>
          <a:bodyPr wrap="square" lIns="91440" tIns="45720" rIns="91440" bIns="45720" rtlCol="0" anchor="t">
            <a:spAutoFit/>
          </a:bodyPr>
          <a:lstStyle/>
          <a:p>
            <a:pPr algn="r"/>
            <a:r>
              <a:rPr lang="en-US" dirty="0">
                <a:solidFill>
                  <a:srgbClr val="C13017"/>
                </a:solidFill>
                <a:latin typeface="Arial"/>
                <a:cs typeface="Arial"/>
              </a:rPr>
              <a:t>Families, Children and Learning</a:t>
            </a:r>
          </a:p>
        </p:txBody>
      </p:sp>
      <p:cxnSp>
        <p:nvCxnSpPr>
          <p:cNvPr id="4" name="Straight Connector 3">
            <a:extLst>
              <a:ext uri="{FF2B5EF4-FFF2-40B4-BE49-F238E27FC236}">
                <a16:creationId xmlns:a16="http://schemas.microsoft.com/office/drawing/2014/main" id="{93F8E235-4BD3-E079-D116-732475222771}"/>
              </a:ext>
            </a:extLst>
          </p:cNvPr>
          <p:cNvCxnSpPr/>
          <p:nvPr/>
        </p:nvCxnSpPr>
        <p:spPr>
          <a:xfrm>
            <a:off x="679043" y="610312"/>
            <a:ext cx="10800000" cy="0"/>
          </a:xfrm>
          <a:prstGeom prst="line">
            <a:avLst/>
          </a:prstGeom>
          <a:ln>
            <a:solidFill>
              <a:srgbClr val="C13017"/>
            </a:solidFill>
          </a:ln>
        </p:spPr>
        <p:style>
          <a:lnRef idx="3">
            <a:schemeClr val="dk1"/>
          </a:lnRef>
          <a:fillRef idx="0">
            <a:schemeClr val="dk1"/>
          </a:fillRef>
          <a:effectRef idx="2">
            <a:schemeClr val="dk1"/>
          </a:effectRef>
          <a:fontRef idx="minor">
            <a:schemeClr val="tx1"/>
          </a:fontRef>
        </p:style>
      </p:cxnSp>
      <p:sp>
        <p:nvSpPr>
          <p:cNvPr id="6" name="Text Placeholder 16">
            <a:extLst>
              <a:ext uri="{FF2B5EF4-FFF2-40B4-BE49-F238E27FC236}">
                <a16:creationId xmlns:a16="http://schemas.microsoft.com/office/drawing/2014/main" id="{D4F02602-1056-8121-C6EA-1B8D5F603EA1}"/>
              </a:ext>
            </a:extLst>
          </p:cNvPr>
          <p:cNvSpPr txBox="1">
            <a:spLocks/>
          </p:cNvSpPr>
          <p:nvPr/>
        </p:nvSpPr>
        <p:spPr>
          <a:xfrm>
            <a:off x="679621" y="845608"/>
            <a:ext cx="11349621" cy="6221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791957"/>
                </a:solidFill>
                <a:latin typeface="Georgia" panose="02040502050405020303"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91957"/>
                </a:solidFill>
                <a:latin typeface="Georgia" panose="02040502050405020303" pitchFamily="18"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91957"/>
                </a:solidFill>
                <a:latin typeface="Georgia" panose="02040502050405020303" pitchFamily="18"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91957"/>
                </a:solidFill>
                <a:latin typeface="Georgia" panose="02040502050405020303" pitchFamily="18"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91957"/>
                </a:solidFill>
                <a:latin typeface="Georgia" panose="02040502050405020303" pitchFamily="18"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C13017"/>
                </a:solidFill>
              </a:rPr>
              <a:t>What capital funding can be used for ?</a:t>
            </a:r>
          </a:p>
        </p:txBody>
      </p:sp>
    </p:spTree>
    <p:extLst>
      <p:ext uri="{BB962C8B-B14F-4D97-AF65-F5344CB8AC3E}">
        <p14:creationId xmlns:p14="http://schemas.microsoft.com/office/powerpoint/2010/main" val="12400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CAE4D-53F0-B8B1-D097-D0B9A43B8A2C}"/>
              </a:ext>
            </a:extLst>
          </p:cNvPr>
          <p:cNvPicPr>
            <a:picLocks noGrp="1" noRot="1" noMove="1" noResize="1" noEditPoints="1" noAdjustHandles="1" noChangeArrowheads="1" noChangeShapeType="1" noCrop="1"/>
          </p:cNvPicPr>
          <p:nvPr/>
        </p:nvPicPr>
        <p:blipFill>
          <a:blip r:embed="rId2"/>
          <a:srcRect/>
          <a:stretch/>
        </p:blipFill>
        <p:spPr>
          <a:xfrm>
            <a:off x="10440000" y="5580000"/>
            <a:ext cx="1187147" cy="792829"/>
          </a:xfrm>
          <a:prstGeom prst="rect">
            <a:avLst/>
          </a:prstGeom>
        </p:spPr>
      </p:pic>
      <p:sp>
        <p:nvSpPr>
          <p:cNvPr id="4" name="TextBox 3">
            <a:extLst>
              <a:ext uri="{FF2B5EF4-FFF2-40B4-BE49-F238E27FC236}">
                <a16:creationId xmlns:a16="http://schemas.microsoft.com/office/drawing/2014/main" id="{E6FB736B-E515-05A4-3AD5-E135518B7442}"/>
              </a:ext>
            </a:extLst>
          </p:cNvPr>
          <p:cNvSpPr txBox="1"/>
          <p:nvPr/>
        </p:nvSpPr>
        <p:spPr>
          <a:xfrm>
            <a:off x="679043" y="240980"/>
            <a:ext cx="10862487" cy="369332"/>
          </a:xfrm>
          <a:prstGeom prst="rect">
            <a:avLst/>
          </a:prstGeom>
          <a:noFill/>
        </p:spPr>
        <p:txBody>
          <a:bodyPr wrap="square" lIns="91440" tIns="45720" rIns="91440" bIns="45720" rtlCol="0" anchor="t">
            <a:spAutoFit/>
          </a:bodyPr>
          <a:lstStyle/>
          <a:p>
            <a:pPr algn="r"/>
            <a:r>
              <a:rPr lang="en-US" dirty="0">
                <a:solidFill>
                  <a:srgbClr val="C13017"/>
                </a:solidFill>
                <a:latin typeface="Arial"/>
                <a:cs typeface="Arial"/>
              </a:rPr>
              <a:t>Families, Children and Learning</a:t>
            </a:r>
          </a:p>
        </p:txBody>
      </p:sp>
      <p:cxnSp>
        <p:nvCxnSpPr>
          <p:cNvPr id="5" name="Straight Connector 4">
            <a:extLst>
              <a:ext uri="{FF2B5EF4-FFF2-40B4-BE49-F238E27FC236}">
                <a16:creationId xmlns:a16="http://schemas.microsoft.com/office/drawing/2014/main" id="{19630D30-D703-36DB-6D5A-47499BEB0BFA}"/>
              </a:ext>
            </a:extLst>
          </p:cNvPr>
          <p:cNvCxnSpPr/>
          <p:nvPr/>
        </p:nvCxnSpPr>
        <p:spPr>
          <a:xfrm>
            <a:off x="679622" y="642554"/>
            <a:ext cx="10800000" cy="0"/>
          </a:xfrm>
          <a:prstGeom prst="line">
            <a:avLst/>
          </a:prstGeom>
          <a:ln>
            <a:solidFill>
              <a:srgbClr val="C13017"/>
            </a:solidFill>
          </a:ln>
        </p:spPr>
        <p:style>
          <a:lnRef idx="3">
            <a:schemeClr val="dk1"/>
          </a:lnRef>
          <a:fillRef idx="0">
            <a:schemeClr val="dk1"/>
          </a:fillRef>
          <a:effectRef idx="2">
            <a:schemeClr val="dk1"/>
          </a:effectRef>
          <a:fontRef idx="minor">
            <a:schemeClr val="tx1"/>
          </a:fontRef>
        </p:style>
      </p:cxnSp>
      <p:sp>
        <p:nvSpPr>
          <p:cNvPr id="7" name="Text Placeholder 16">
            <a:extLst>
              <a:ext uri="{FF2B5EF4-FFF2-40B4-BE49-F238E27FC236}">
                <a16:creationId xmlns:a16="http://schemas.microsoft.com/office/drawing/2014/main" id="{357E0F53-2195-F583-BE95-5EDE717F168E}"/>
              </a:ext>
            </a:extLst>
          </p:cNvPr>
          <p:cNvSpPr txBox="1">
            <a:spLocks/>
          </p:cNvSpPr>
          <p:nvPr/>
        </p:nvSpPr>
        <p:spPr>
          <a:xfrm>
            <a:off x="578322" y="672055"/>
            <a:ext cx="10799999" cy="6221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791957"/>
                </a:solidFill>
                <a:latin typeface="Georgia" panose="02040502050405020303"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91957"/>
                </a:solidFill>
                <a:latin typeface="Georgia" panose="02040502050405020303" pitchFamily="18"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91957"/>
                </a:solidFill>
                <a:latin typeface="Georgia" panose="02040502050405020303" pitchFamily="18"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91957"/>
                </a:solidFill>
                <a:latin typeface="Georgia" panose="02040502050405020303" pitchFamily="18"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91957"/>
                </a:solidFill>
                <a:latin typeface="Georgia" panose="02040502050405020303" pitchFamily="18"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13017"/>
                </a:solidFill>
              </a:rPr>
              <a:t>DfE Guidance for Schools</a:t>
            </a:r>
            <a:endParaRPr lang="en-GB" dirty="0">
              <a:solidFill>
                <a:srgbClr val="C13017"/>
              </a:solidFill>
            </a:endParaRPr>
          </a:p>
        </p:txBody>
      </p:sp>
      <p:sp>
        <p:nvSpPr>
          <p:cNvPr id="9" name="TextBox 8">
            <a:extLst>
              <a:ext uri="{FF2B5EF4-FFF2-40B4-BE49-F238E27FC236}">
                <a16:creationId xmlns:a16="http://schemas.microsoft.com/office/drawing/2014/main" id="{52693F1C-34B8-357C-E0B9-6BAAEEB70123}"/>
              </a:ext>
            </a:extLst>
          </p:cNvPr>
          <p:cNvSpPr txBox="1"/>
          <p:nvPr/>
        </p:nvSpPr>
        <p:spPr>
          <a:xfrm>
            <a:off x="100722" y="1212617"/>
            <a:ext cx="11512956" cy="5748497"/>
          </a:xfrm>
          <a:prstGeom prst="rect">
            <a:avLst/>
          </a:prstGeom>
          <a:noFill/>
        </p:spPr>
        <p:txBody>
          <a:bodyPr wrap="square" rtlCol="0">
            <a:spAutoFit/>
          </a:bodyPr>
          <a:lstStyle/>
          <a:p>
            <a:pPr marL="571500" indent="-571500">
              <a:buFont typeface="Arial" panose="020B0604020202020204" pitchFamily="34" charset="0"/>
              <a:buChar char="•"/>
            </a:pPr>
            <a:r>
              <a:rPr lang="en-GB" sz="2400" dirty="0">
                <a:solidFill>
                  <a:srgbClr val="C13017"/>
                </a:solidFill>
                <a:latin typeface="Arial" panose="020B0604020202020204" pitchFamily="34" charset="0"/>
                <a:cs typeface="Arial" panose="020B0604020202020204" pitchFamily="34" charset="0"/>
              </a:rPr>
              <a:t>Communicate the local available offer to parents of the children that attend their school to ensure equal opportunities for all children.</a:t>
            </a:r>
          </a:p>
          <a:p>
            <a:pPr marL="571500" indent="-571500">
              <a:buFont typeface="Arial" panose="020B0604020202020204" pitchFamily="34" charset="0"/>
              <a:buChar char="•"/>
            </a:pPr>
            <a:endParaRPr lang="en-US" sz="2400" dirty="0">
              <a:solidFill>
                <a:srgbClr val="C13017"/>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400" dirty="0">
                <a:solidFill>
                  <a:srgbClr val="C13017"/>
                </a:solidFill>
                <a:latin typeface="Arial" panose="020B0604020202020204" pitchFamily="34" charset="0"/>
                <a:cs typeface="Arial" panose="020B0604020202020204" pitchFamily="34" charset="0"/>
              </a:rPr>
              <a:t>W</a:t>
            </a:r>
            <a:r>
              <a:rPr lang="en-GB" sz="2400" dirty="0" err="1">
                <a:solidFill>
                  <a:srgbClr val="C13017"/>
                </a:solidFill>
                <a:latin typeface="Arial" panose="020B0604020202020204" pitchFamily="34" charset="0"/>
                <a:cs typeface="Arial" panose="020B0604020202020204" pitchFamily="34" charset="0"/>
              </a:rPr>
              <a:t>ork</a:t>
            </a:r>
            <a:r>
              <a:rPr lang="en-GB" sz="2400" dirty="0">
                <a:solidFill>
                  <a:srgbClr val="C13017"/>
                </a:solidFill>
                <a:latin typeface="Arial" panose="020B0604020202020204" pitchFamily="34" charset="0"/>
                <a:cs typeface="Arial" panose="020B0604020202020204" pitchFamily="34" charset="0"/>
              </a:rPr>
              <a:t> with the local authority wraparound lead and others in the sector, to identify how they can support parents to access wraparound childcare.</a:t>
            </a:r>
          </a:p>
          <a:p>
            <a:r>
              <a:rPr lang="en-GB" sz="2400" dirty="0">
                <a:solidFill>
                  <a:srgbClr val="C13017"/>
                </a:solidFill>
                <a:latin typeface="Arial" panose="020B0604020202020204" pitchFamily="34" charset="0"/>
                <a:cs typeface="Arial" panose="020B0604020202020204" pitchFamily="34" charset="0"/>
              </a:rPr>
              <a:t> </a:t>
            </a:r>
          </a:p>
          <a:p>
            <a:pPr marL="571500" indent="-571500">
              <a:buFont typeface="Arial" panose="020B0604020202020204" pitchFamily="34" charset="0"/>
              <a:buChar char="•"/>
            </a:pPr>
            <a:r>
              <a:rPr lang="en-GB" sz="2400" dirty="0">
                <a:solidFill>
                  <a:srgbClr val="C13017"/>
                </a:solidFill>
                <a:latin typeface="Arial" panose="020B0604020202020204" pitchFamily="34" charset="0"/>
                <a:cs typeface="Arial" panose="020B0604020202020204" pitchFamily="34" charset="0"/>
              </a:rPr>
              <a:t>Run their own wraparound care or have a private, voluntary and independent (PVI) provider on the school site unless there is a reasonable justification not to (having considered all support available, in particular from the national wraparound childcare programme). </a:t>
            </a:r>
          </a:p>
          <a:p>
            <a:pPr marL="571500" indent="-571500">
              <a:buFont typeface="Arial" panose="020B0604020202020204" pitchFamily="34" charset="0"/>
              <a:buChar char="•"/>
            </a:pPr>
            <a:endParaRPr lang="en-GB" sz="2400" dirty="0">
              <a:solidFill>
                <a:srgbClr val="C13017"/>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2400" dirty="0">
                <a:solidFill>
                  <a:srgbClr val="C13017"/>
                </a:solidFill>
                <a:latin typeface="Arial" panose="020B0604020202020204" pitchFamily="34" charset="0"/>
                <a:cs typeface="Arial" panose="020B0604020202020204" pitchFamily="34" charset="0"/>
              </a:rPr>
              <a:t>Signpost parents to appropriate provision, if they are unable to have wraparound on the school site.</a:t>
            </a:r>
          </a:p>
          <a:p>
            <a:endParaRPr lang="en-US" sz="2400" dirty="0">
              <a:solidFill>
                <a:srgbClr val="C13017"/>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GB" sz="2400" dirty="0">
                <a:solidFill>
                  <a:srgbClr val="C13017"/>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Guidance for schools and trusts</a:t>
            </a:r>
            <a:endParaRPr lang="en-US" sz="2400" dirty="0">
              <a:solidFill>
                <a:srgbClr val="C1301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90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CAE4D-53F0-B8B1-D097-D0B9A43B8A2C}"/>
              </a:ext>
            </a:extLst>
          </p:cNvPr>
          <p:cNvPicPr>
            <a:picLocks noGrp="1" noRot="1" noMove="1" noResize="1" noEditPoints="1" noAdjustHandles="1" noChangeArrowheads="1" noChangeShapeType="1" noCrop="1"/>
          </p:cNvPicPr>
          <p:nvPr/>
        </p:nvPicPr>
        <p:blipFill>
          <a:blip r:embed="rId3"/>
          <a:srcRect/>
          <a:stretch/>
        </p:blipFill>
        <p:spPr>
          <a:xfrm>
            <a:off x="10440000" y="5580000"/>
            <a:ext cx="1187147" cy="792829"/>
          </a:xfrm>
          <a:prstGeom prst="rect">
            <a:avLst/>
          </a:prstGeom>
        </p:spPr>
      </p:pic>
      <p:sp>
        <p:nvSpPr>
          <p:cNvPr id="4" name="TextBox 3">
            <a:extLst>
              <a:ext uri="{FF2B5EF4-FFF2-40B4-BE49-F238E27FC236}">
                <a16:creationId xmlns:a16="http://schemas.microsoft.com/office/drawing/2014/main" id="{E6FB736B-E515-05A4-3AD5-E135518B7442}"/>
              </a:ext>
            </a:extLst>
          </p:cNvPr>
          <p:cNvSpPr txBox="1"/>
          <p:nvPr/>
        </p:nvSpPr>
        <p:spPr>
          <a:xfrm>
            <a:off x="679043" y="240980"/>
            <a:ext cx="10862487" cy="369332"/>
          </a:xfrm>
          <a:prstGeom prst="rect">
            <a:avLst/>
          </a:prstGeom>
          <a:noFill/>
        </p:spPr>
        <p:txBody>
          <a:bodyPr wrap="square" lIns="91440" tIns="45720" rIns="91440" bIns="45720" rtlCol="0" anchor="t">
            <a:spAutoFit/>
          </a:bodyPr>
          <a:lstStyle/>
          <a:p>
            <a:pPr algn="r"/>
            <a:r>
              <a:rPr lang="en-US" dirty="0">
                <a:solidFill>
                  <a:srgbClr val="C13017"/>
                </a:solidFill>
                <a:latin typeface="Arial"/>
                <a:cs typeface="Arial"/>
              </a:rPr>
              <a:t>Families, Children and Learning</a:t>
            </a:r>
          </a:p>
        </p:txBody>
      </p:sp>
      <p:cxnSp>
        <p:nvCxnSpPr>
          <p:cNvPr id="5" name="Straight Connector 4">
            <a:extLst>
              <a:ext uri="{FF2B5EF4-FFF2-40B4-BE49-F238E27FC236}">
                <a16:creationId xmlns:a16="http://schemas.microsoft.com/office/drawing/2014/main" id="{19630D30-D703-36DB-6D5A-47499BEB0BFA}"/>
              </a:ext>
            </a:extLst>
          </p:cNvPr>
          <p:cNvCxnSpPr/>
          <p:nvPr/>
        </p:nvCxnSpPr>
        <p:spPr>
          <a:xfrm>
            <a:off x="679622" y="642554"/>
            <a:ext cx="10800000" cy="0"/>
          </a:xfrm>
          <a:prstGeom prst="line">
            <a:avLst/>
          </a:prstGeom>
          <a:ln>
            <a:solidFill>
              <a:srgbClr val="C13017"/>
            </a:solidFill>
          </a:ln>
        </p:spPr>
        <p:style>
          <a:lnRef idx="3">
            <a:schemeClr val="dk1"/>
          </a:lnRef>
          <a:fillRef idx="0">
            <a:schemeClr val="dk1"/>
          </a:fillRef>
          <a:effectRef idx="2">
            <a:schemeClr val="dk1"/>
          </a:effectRef>
          <a:fontRef idx="minor">
            <a:schemeClr val="tx1"/>
          </a:fontRef>
        </p:style>
      </p:cxnSp>
      <p:sp>
        <p:nvSpPr>
          <p:cNvPr id="7" name="Text Placeholder 16">
            <a:extLst>
              <a:ext uri="{FF2B5EF4-FFF2-40B4-BE49-F238E27FC236}">
                <a16:creationId xmlns:a16="http://schemas.microsoft.com/office/drawing/2014/main" id="{357E0F53-2195-F583-BE95-5EDE717F168E}"/>
              </a:ext>
            </a:extLst>
          </p:cNvPr>
          <p:cNvSpPr txBox="1">
            <a:spLocks/>
          </p:cNvSpPr>
          <p:nvPr/>
        </p:nvSpPr>
        <p:spPr>
          <a:xfrm>
            <a:off x="679622" y="845608"/>
            <a:ext cx="10799999" cy="6221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791957"/>
                </a:solidFill>
                <a:latin typeface="Georgia" panose="02040502050405020303"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91957"/>
                </a:solidFill>
                <a:latin typeface="Georgia" panose="02040502050405020303" pitchFamily="18"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91957"/>
                </a:solidFill>
                <a:latin typeface="Georgia" panose="02040502050405020303" pitchFamily="18"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91957"/>
                </a:solidFill>
                <a:latin typeface="Georgia" panose="02040502050405020303" pitchFamily="18"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91957"/>
                </a:solidFill>
                <a:latin typeface="Georgia" panose="02040502050405020303" pitchFamily="18"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13017"/>
                </a:solidFill>
              </a:rPr>
              <a:t>Progress Overview</a:t>
            </a:r>
            <a:endParaRPr lang="en-GB" dirty="0">
              <a:solidFill>
                <a:srgbClr val="C13017"/>
              </a:solidFill>
            </a:endParaRPr>
          </a:p>
        </p:txBody>
      </p:sp>
      <p:sp>
        <p:nvSpPr>
          <p:cNvPr id="9" name="TextBox 8">
            <a:extLst>
              <a:ext uri="{FF2B5EF4-FFF2-40B4-BE49-F238E27FC236}">
                <a16:creationId xmlns:a16="http://schemas.microsoft.com/office/drawing/2014/main" id="{52693F1C-34B8-357C-E0B9-6BAAEEB70123}"/>
              </a:ext>
            </a:extLst>
          </p:cNvPr>
          <p:cNvSpPr txBox="1"/>
          <p:nvPr/>
        </p:nvSpPr>
        <p:spPr>
          <a:xfrm>
            <a:off x="0" y="2136338"/>
            <a:ext cx="11353931" cy="4431983"/>
          </a:xfrm>
          <a:prstGeom prst="rect">
            <a:avLst/>
          </a:prstGeom>
          <a:noFill/>
        </p:spPr>
        <p:txBody>
          <a:bodyPr wrap="square" rtlCol="0">
            <a:spAutoFit/>
          </a:bodyPr>
          <a:lstStyle/>
          <a:p>
            <a:pPr marL="571500" indent="-571500">
              <a:buFont typeface="Arial" panose="020B0604020202020204" pitchFamily="34" charset="0"/>
              <a:buChar char="•"/>
            </a:pPr>
            <a:r>
              <a:rPr lang="en-US" sz="2400" b="1" dirty="0">
                <a:solidFill>
                  <a:srgbClr val="C13017"/>
                </a:solidFill>
                <a:latin typeface="Arial" panose="020B0604020202020204" pitchFamily="34" charset="0"/>
                <a:cs typeface="Arial" panose="020B0604020202020204" pitchFamily="34" charset="0"/>
              </a:rPr>
              <a:t>Autumn MI return: </a:t>
            </a:r>
            <a:r>
              <a:rPr lang="en-US" sz="2400" dirty="0">
                <a:solidFill>
                  <a:srgbClr val="C13017"/>
                </a:solidFill>
                <a:latin typeface="Arial" panose="020B0604020202020204" pitchFamily="34" charset="0"/>
                <a:cs typeface="Arial" panose="020B0604020202020204" pitchFamily="34" charset="0"/>
              </a:rPr>
              <a:t>Out of 176 new places created, by Oct 2024, 8 places are now being accessed by children who have an EHCP,  the number is expected to grow.</a:t>
            </a:r>
          </a:p>
          <a:p>
            <a:pPr marL="571500" indent="-571500">
              <a:buFont typeface="Arial" panose="020B0604020202020204" pitchFamily="34" charset="0"/>
              <a:buChar char="•"/>
            </a:pPr>
            <a:endParaRPr lang="en-US" dirty="0">
              <a:solidFill>
                <a:srgbClr val="C13017"/>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2400" dirty="0">
                <a:solidFill>
                  <a:srgbClr val="C13017"/>
                </a:solidFill>
                <a:latin typeface="Arial" panose="020B0604020202020204" pitchFamily="34" charset="0"/>
                <a:cs typeface="Arial" panose="020B0604020202020204" pitchFamily="34" charset="0"/>
              </a:rPr>
              <a:t>Where we have funded new provision and while demand is still building and not at full capacity, we encourage providers to use this to meet the needs of children with SEND, supporting them to settle and this has worked well. </a:t>
            </a:r>
          </a:p>
          <a:p>
            <a:pPr marL="571500" indent="-571500">
              <a:buFont typeface="Arial" panose="020B0604020202020204" pitchFamily="34" charset="0"/>
              <a:buChar char="•"/>
            </a:pPr>
            <a:endParaRPr lang="en-GB" sz="2400" dirty="0">
              <a:solidFill>
                <a:srgbClr val="C13017"/>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400" dirty="0">
                <a:solidFill>
                  <a:srgbClr val="C13017"/>
                </a:solidFill>
                <a:latin typeface="Arial" panose="020B0604020202020204" pitchFamily="34" charset="0"/>
                <a:cs typeface="Arial" panose="020B0604020202020204" pitchFamily="34" charset="0"/>
              </a:rPr>
              <a:t>Schools and providers </a:t>
            </a:r>
            <a:r>
              <a:rPr lang="en-GB" sz="2400" dirty="0">
                <a:solidFill>
                  <a:srgbClr val="C13017"/>
                </a:solidFill>
                <a:latin typeface="Arial" panose="020B0604020202020204" pitchFamily="34" charset="0"/>
                <a:cs typeface="Arial" panose="020B0604020202020204" pitchFamily="34" charset="0"/>
              </a:rPr>
              <a:t>are adapting space to deliver inclusive wraparound childcare using capital grant, e.g., Sensory room, bell tent, calming sensory pod, and other SEND equipment like bubble tube etc. </a:t>
            </a:r>
          </a:p>
          <a:p>
            <a:endParaRPr lang="en-US" sz="2400" dirty="0">
              <a:solidFill>
                <a:srgbClr val="C1301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1436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a3d1748-dfcf-4b48-8375-bb74e4bfda14">
      <UserInfo>
        <DisplayName/>
        <AccountId xsi:nil="true"/>
        <AccountType/>
      </UserInfo>
    </SharedWithUsers>
    <lcf76f155ced4ddcb4097134ff3c332f xmlns="6c9b5758-1f0b-4b2d-a342-059be750947f">
      <Terms xmlns="http://schemas.microsoft.com/office/infopath/2007/PartnerControls"/>
    </lcf76f155ced4ddcb4097134ff3c332f>
    <TaxCatchAll xmlns="8a3d1748-dfcf-4b48-8375-bb74e4bfda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916FC5330D3C43BB7821A5C97F088F" ma:contentTypeVersion="18" ma:contentTypeDescription="Create a new document." ma:contentTypeScope="" ma:versionID="ee21596d51b3c1bd780f8fccdd6290f6">
  <xsd:schema xmlns:xsd="http://www.w3.org/2001/XMLSchema" xmlns:xs="http://www.w3.org/2001/XMLSchema" xmlns:p="http://schemas.microsoft.com/office/2006/metadata/properties" xmlns:ns2="8a3d1748-dfcf-4b48-8375-bb74e4bfda14" xmlns:ns3="6c9b5758-1f0b-4b2d-a342-059be750947f" targetNamespace="http://schemas.microsoft.com/office/2006/metadata/properties" ma:root="true" ma:fieldsID="b138a2b61df24ebfc7e188dedd05f137" ns2:_="" ns3:_="">
    <xsd:import namespace="8a3d1748-dfcf-4b48-8375-bb74e4bfda14"/>
    <xsd:import namespace="6c9b5758-1f0b-4b2d-a342-059be75094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d1748-dfcf-4b48-8375-bb74e4bfda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fd3841-048e-4881-bb69-ed69a756145b}" ma:internalName="TaxCatchAll" ma:showField="CatchAllData" ma:web="8a3d1748-dfcf-4b48-8375-bb74e4bfda1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9b5758-1f0b-4b2d-a342-059be75094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52ee68a-b850-44b3-a019-1d34be6d3c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8DF868-A268-4D0E-9DB5-BB9440E97044}">
  <ds:schemaRefs>
    <ds:schemaRef ds:uri="http://schemas.microsoft.com/office/2006/documentManagement/types"/>
    <ds:schemaRef ds:uri="http://schemas.microsoft.com/sharepoint/v3"/>
    <ds:schemaRef ds:uri="http://schemas.microsoft.com/office/2006/metadata/properties"/>
    <ds:schemaRef ds:uri="http://schemas.microsoft.com/office/infopath/2007/PartnerControls"/>
    <ds:schemaRef ds:uri="http://purl.org/dc/elements/1.1/"/>
    <ds:schemaRef ds:uri="http://purl.org/dc/dcmitype/"/>
    <ds:schemaRef ds:uri="http://schemas.openxmlformats.org/package/2006/metadata/core-properties"/>
    <ds:schemaRef ds:uri="5b05ce1c-07bf-4dc9-a763-790fe9e44338"/>
    <ds:schemaRef ds:uri="959abe0d-36d8-43c1-b9d6-025893042c7b"/>
    <ds:schemaRef ds:uri="http://www.w3.org/XML/1998/namespace"/>
    <ds:schemaRef ds:uri="http://purl.org/dc/terms/"/>
  </ds:schemaRefs>
</ds:datastoreItem>
</file>

<file path=customXml/itemProps2.xml><?xml version="1.0" encoding="utf-8"?>
<ds:datastoreItem xmlns:ds="http://schemas.openxmlformats.org/officeDocument/2006/customXml" ds:itemID="{26183E9C-EF95-4527-8262-72577EA603F1}">
  <ds:schemaRefs>
    <ds:schemaRef ds:uri="http://schemas.microsoft.com/sharepoint/v3/contenttype/forms"/>
  </ds:schemaRefs>
</ds:datastoreItem>
</file>

<file path=customXml/itemProps3.xml><?xml version="1.0" encoding="utf-8"?>
<ds:datastoreItem xmlns:ds="http://schemas.openxmlformats.org/officeDocument/2006/customXml" ds:itemID="{30C63931-889C-4CEF-B822-C06FCF419F18}"/>
</file>

<file path=docProps/app.xml><?xml version="1.0" encoding="utf-8"?>
<Properties xmlns="http://schemas.openxmlformats.org/officeDocument/2006/extended-properties" xmlns:vt="http://schemas.openxmlformats.org/officeDocument/2006/docPropsVTypes">
  <Template/>
  <TotalTime>11462</TotalTime>
  <Words>1052</Words>
  <Application>Microsoft Office PowerPoint</Application>
  <PresentationFormat>Widescreen</PresentationFormat>
  <Paragraphs>101</Paragraphs>
  <Slides>12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Aptos Display</vt:lpstr>
      <vt:lpstr>Arial</vt:lpstr>
      <vt:lpstr>Calibri</vt:lpstr>
      <vt:lpstr>Courier New</vt:lpstr>
      <vt:lpstr>Georgia</vt:lpstr>
      <vt:lpstr>Symbol</vt:lpstr>
      <vt:lpstr>Wingdings</vt:lpstr>
      <vt:lpstr>office theme</vt:lpstr>
      <vt:lpstr>PowerPoint Presentation</vt:lpstr>
      <vt:lpstr>PowerPoint Presentation</vt:lpstr>
      <vt:lpstr>PowerPoint Presentation</vt:lpstr>
      <vt:lpstr>Delivery Models</vt:lpstr>
      <vt:lpstr>Grant allocation to Brighton &amp; Hove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Ying Fu</dc:creator>
  <cp:lastModifiedBy>Paolo Boldrini</cp:lastModifiedBy>
  <cp:revision>11</cp:revision>
  <dcterms:created xsi:type="dcterms:W3CDTF">2024-11-05T00:05:00Z</dcterms:created>
  <dcterms:modified xsi:type="dcterms:W3CDTF">2024-11-19T11:08:17Z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0x0101005A916FC5330D3C43BB7821A5C97F088F</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