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sldIdLst>
    <p:sldId id="256" r:id="rId4"/>
    <p:sldId id="257" r:id="rId5"/>
    <p:sldId id="272" r:id="rId6"/>
    <p:sldId id="258" r:id="rId7"/>
    <p:sldId id="274" r:id="rId8"/>
    <p:sldId id="273" r:id="rId9"/>
    <p:sldId id="279" r:id="rId10"/>
    <p:sldId id="275" r:id="rId11"/>
    <p:sldId id="276" r:id="rId12"/>
    <p:sldId id="277" r:id="rId13"/>
    <p:sldId id="280" r:id="rId14"/>
    <p:sldId id="286" r:id="rId15"/>
    <p:sldId id="281" r:id="rId16"/>
    <p:sldId id="289"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0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AF9D6-C6B9-2400-F470-832CBA2FC02B}" v="274" dt="2025-06-02T16:52:13.073"/>
    <p1510:client id="{6B200895-FC16-712C-2BE2-43F6EF10C5FE}" v="86" dt="2025-06-02T16:36:49.698"/>
    <p1510:client id="{778D85F1-AE03-1EDE-8E1A-2EEEC452A1FE}" v="216" dt="2025-06-02T10:36:04.872"/>
    <p1510:client id="{7ECC494D-B7C8-6F77-190D-B52ED3149C1B}" v="233" dt="2025-06-02T16:43:49.175"/>
    <p1510:client id="{A1D44CC4-36EA-268E-2317-D1CA77490224}" v="229" dt="2025-06-02T16:59:53.614"/>
    <p1510:client id="{ADE94919-4FA2-84F8-87E0-9E5DC6C3ECFF}" v="188" dt="2025-06-02T14:47:31.215"/>
    <p1510:client id="{B5F7759B-B939-E7F8-F533-1F337E889102}" v="85" dt="2025-06-02T10:45:44.276"/>
    <p1510:client id="{D26754AC-4C2B-3CFC-1825-845C02EC3714}" v="22" dt="2025-06-02T14:50:03.385"/>
    <p1510:client id="{E0BA7012-13DD-9338-4AF5-982797DD6456}" v="113" dt="2025-06-02T20:06:30.302"/>
    <p1510:client id="{E1B3C40B-CC0A-CE1B-B3A5-D175BCFA9DE4}" v="126" dt="2025-06-02T14:23:06.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24C27-1B8F-4A9F-8815-0F4045C2EBE4}" type="doc">
      <dgm:prSet loTypeId="urn:microsoft.com/office/officeart/2005/8/layout/pyramid1" loCatId="pyramid" qsTypeId="urn:microsoft.com/office/officeart/2005/8/quickstyle/simple3" qsCatId="simple" csTypeId="urn:microsoft.com/office/officeart/2005/8/colors/colorful4" csCatId="colorful" phldr="1"/>
      <dgm:spPr/>
      <dgm:t>
        <a:bodyPr/>
        <a:lstStyle/>
        <a:p>
          <a:endParaRPr lang="en-GB"/>
        </a:p>
      </dgm:t>
    </dgm:pt>
    <dgm:pt modelId="{664BB9C6-418F-4CAE-BB27-B7E059610400}">
      <dgm:prSet phldrT="[Text]" custT="1"/>
      <dgm:spPr/>
      <dgm:t>
        <a:bodyPr/>
        <a:lstStyle/>
        <a:p>
          <a:pPr rtl="0"/>
          <a:r>
            <a:rPr lang="en-GB" sz="1600" b="1">
              <a:latin typeface="Aptos Display" panose="02110004020202020204"/>
            </a:rPr>
            <a:t>Ordinarily available provision. Whole </a:t>
          </a:r>
          <a:r>
            <a:rPr lang="en-GB" sz="1600" b="1"/>
            <a:t>School Inclusive Ethos and Culture, neurodiverse aware practice (e.g. BHISS training, Autism Aware Award)</a:t>
          </a:r>
          <a:r>
            <a:rPr lang="en-GB" sz="1600" b="1">
              <a:latin typeface="Aptos Display" panose="02110004020202020204"/>
            </a:rPr>
            <a:t> Or</a:t>
          </a:r>
          <a:endParaRPr lang="en-GB" sz="1600" b="1"/>
        </a:p>
      </dgm:t>
    </dgm:pt>
    <dgm:pt modelId="{6949FDA5-A9C5-4391-9AEC-AA200B85AE08}" type="parTrans" cxnId="{65DB8BFD-29E4-4BFF-AB1C-763A0E394B34}">
      <dgm:prSet/>
      <dgm:spPr/>
      <dgm:t>
        <a:bodyPr/>
        <a:lstStyle/>
        <a:p>
          <a:endParaRPr lang="en-GB" sz="1800" b="1"/>
        </a:p>
      </dgm:t>
    </dgm:pt>
    <dgm:pt modelId="{38897402-24CA-4693-BD8A-83E6BAB3FD5B}" type="sibTrans" cxnId="{65DB8BFD-29E4-4BFF-AB1C-763A0E394B34}">
      <dgm:prSet/>
      <dgm:spPr/>
      <dgm:t>
        <a:bodyPr/>
        <a:lstStyle/>
        <a:p>
          <a:endParaRPr lang="en-GB" sz="1800" b="1"/>
        </a:p>
      </dgm:t>
    </dgm:pt>
    <dgm:pt modelId="{957B31A8-3433-46BB-99E9-5076D04A3DD6}">
      <dgm:prSet phldrT="[Text]" custT="1"/>
      <dgm:spPr/>
      <dgm:t>
        <a:bodyPr/>
        <a:lstStyle/>
        <a:p>
          <a:r>
            <a:rPr lang="en-GB" sz="1600" b="1"/>
            <a:t>Resource Provisions in mainstream schools</a:t>
          </a:r>
        </a:p>
      </dgm:t>
    </dgm:pt>
    <dgm:pt modelId="{BEBA9CCF-617B-4F2F-8C08-4E0C28CF45B7}" type="parTrans" cxnId="{84B178B1-B682-40F7-B40B-57BCE40CF88E}">
      <dgm:prSet/>
      <dgm:spPr/>
      <dgm:t>
        <a:bodyPr/>
        <a:lstStyle/>
        <a:p>
          <a:endParaRPr lang="en-GB" sz="1800" b="1"/>
        </a:p>
      </dgm:t>
    </dgm:pt>
    <dgm:pt modelId="{FCB6971C-DE55-44FE-93F9-2812175F9406}" type="sibTrans" cxnId="{84B178B1-B682-40F7-B40B-57BCE40CF88E}">
      <dgm:prSet/>
      <dgm:spPr/>
      <dgm:t>
        <a:bodyPr/>
        <a:lstStyle/>
        <a:p>
          <a:endParaRPr lang="en-GB" sz="1800" b="1"/>
        </a:p>
      </dgm:t>
    </dgm:pt>
    <dgm:pt modelId="{E04A132A-ADAE-450B-9036-888A52E036C7}">
      <dgm:prSet phldrT="[Text]" custT="1"/>
      <dgm:spPr/>
      <dgm:t>
        <a:bodyPr/>
        <a:lstStyle/>
        <a:p>
          <a:r>
            <a:rPr lang="en-GB" sz="1600" b="1"/>
            <a:t>Special School Satellites </a:t>
          </a:r>
        </a:p>
      </dgm:t>
    </dgm:pt>
    <dgm:pt modelId="{F83AFF7B-1322-482C-8CA0-084164BED02D}" type="parTrans" cxnId="{8F30805A-F6B2-4BE7-81B9-0CEB2DA0E290}">
      <dgm:prSet/>
      <dgm:spPr/>
      <dgm:t>
        <a:bodyPr/>
        <a:lstStyle/>
        <a:p>
          <a:endParaRPr lang="en-GB" sz="1800" b="1"/>
        </a:p>
      </dgm:t>
    </dgm:pt>
    <dgm:pt modelId="{2A058EBD-0F7F-420B-9873-5BB6418CE9A6}" type="sibTrans" cxnId="{8F30805A-F6B2-4BE7-81B9-0CEB2DA0E290}">
      <dgm:prSet/>
      <dgm:spPr/>
      <dgm:t>
        <a:bodyPr/>
        <a:lstStyle/>
        <a:p>
          <a:endParaRPr lang="en-GB" sz="1800" b="1"/>
        </a:p>
      </dgm:t>
    </dgm:pt>
    <dgm:pt modelId="{F46FB321-6065-4FB9-AAD3-082D4D593DAB}">
      <dgm:prSet phldrT="[Text]" custT="1"/>
      <dgm:spPr/>
      <dgm:t>
        <a:bodyPr/>
        <a:lstStyle/>
        <a:p>
          <a:r>
            <a:rPr lang="en-GB" sz="1600" b="1"/>
            <a:t>Special </a:t>
          </a:r>
        </a:p>
        <a:p>
          <a:r>
            <a:rPr lang="en-GB" sz="1600" b="1"/>
            <a:t>School       </a:t>
          </a:r>
        </a:p>
      </dgm:t>
    </dgm:pt>
    <dgm:pt modelId="{7E95BBEA-A5DA-4CAC-97BA-1C3925F342C9}" type="parTrans" cxnId="{BC30C030-251B-40E4-83EA-6D5463AA1971}">
      <dgm:prSet/>
      <dgm:spPr/>
      <dgm:t>
        <a:bodyPr/>
        <a:lstStyle/>
        <a:p>
          <a:endParaRPr lang="en-GB" sz="1800" b="1"/>
        </a:p>
      </dgm:t>
    </dgm:pt>
    <dgm:pt modelId="{9F04D0A7-D468-468B-8CB9-60F821984877}" type="sibTrans" cxnId="{BC30C030-251B-40E4-83EA-6D5463AA1971}">
      <dgm:prSet/>
      <dgm:spPr/>
      <dgm:t>
        <a:bodyPr/>
        <a:lstStyle/>
        <a:p>
          <a:endParaRPr lang="en-GB" sz="1800" b="1"/>
        </a:p>
      </dgm:t>
    </dgm:pt>
    <dgm:pt modelId="{29A8DCF3-AD41-439E-8BD2-8D17370F9ACB}">
      <dgm:prSet phldrT="[Text]" custT="1"/>
      <dgm:spPr/>
      <dgm:t>
        <a:bodyPr/>
        <a:lstStyle/>
        <a:p>
          <a:r>
            <a:rPr lang="en-GB" sz="1600" b="1"/>
            <a:t>EHCP support in mainstream with ARs reviewing progress and effectiveness of support</a:t>
          </a:r>
        </a:p>
      </dgm:t>
    </dgm:pt>
    <dgm:pt modelId="{A3AEB857-02CB-45B9-8786-8C64C3E5BF6C}" type="parTrans" cxnId="{3CF6CA17-0C40-438B-99A4-DF8901D6BB1D}">
      <dgm:prSet/>
      <dgm:spPr/>
      <dgm:t>
        <a:bodyPr/>
        <a:lstStyle/>
        <a:p>
          <a:endParaRPr lang="en-GB" sz="1800" b="1"/>
        </a:p>
      </dgm:t>
    </dgm:pt>
    <dgm:pt modelId="{DD1F45F4-A65E-4EE5-9340-214780098BB1}" type="sibTrans" cxnId="{3CF6CA17-0C40-438B-99A4-DF8901D6BB1D}">
      <dgm:prSet/>
      <dgm:spPr/>
      <dgm:t>
        <a:bodyPr/>
        <a:lstStyle/>
        <a:p>
          <a:endParaRPr lang="en-GB" sz="1800" b="1"/>
        </a:p>
      </dgm:t>
    </dgm:pt>
    <dgm:pt modelId="{EB17F8D8-FC83-456F-900D-870FD7A9C548}">
      <dgm:prSet phldrT="[Text]" custT="1"/>
      <dgm:spPr/>
      <dgm:t>
        <a:bodyPr/>
        <a:lstStyle/>
        <a:p>
          <a:r>
            <a:rPr lang="en-GB" sz="1600" b="1"/>
            <a:t>Special Facilities &amp; Centres in mainstream schools</a:t>
          </a:r>
          <a:endParaRPr lang="en-GB" sz="2000" b="1"/>
        </a:p>
      </dgm:t>
    </dgm:pt>
    <dgm:pt modelId="{CC198E78-A6DA-4095-9B41-E923F9916AF7}" type="parTrans" cxnId="{6E2F1128-2E3A-4B9D-968C-2B86DED2FA46}">
      <dgm:prSet/>
      <dgm:spPr/>
      <dgm:t>
        <a:bodyPr/>
        <a:lstStyle/>
        <a:p>
          <a:endParaRPr lang="en-GB" sz="1800" b="1"/>
        </a:p>
      </dgm:t>
    </dgm:pt>
    <dgm:pt modelId="{DCDEDBC1-ECFE-440D-BCD7-8A56AC820E99}" type="sibTrans" cxnId="{6E2F1128-2E3A-4B9D-968C-2B86DED2FA46}">
      <dgm:prSet/>
      <dgm:spPr/>
      <dgm:t>
        <a:bodyPr/>
        <a:lstStyle/>
        <a:p>
          <a:endParaRPr lang="en-GB" sz="1800" b="1"/>
        </a:p>
      </dgm:t>
    </dgm:pt>
    <dgm:pt modelId="{BB5BF52C-9AB1-4280-9E1B-27A48429751E}">
      <dgm:prSet phldrT="[Text]" custT="1"/>
      <dgm:spPr/>
      <dgm:t>
        <a:bodyPr/>
        <a:lstStyle/>
        <a:p>
          <a:pPr marL="0" lvl="0" defTabSz="977900">
            <a:lnSpc>
              <a:spcPct val="90000"/>
            </a:lnSpc>
            <a:spcBef>
              <a:spcPct val="0"/>
            </a:spcBef>
            <a:spcAft>
              <a:spcPct val="35000"/>
            </a:spcAft>
            <a:buNone/>
          </a:pPr>
          <a:r>
            <a:rPr lang="en-GB" sz="1600" b="1"/>
            <a:t>Assess Plan Do Review Cycle: SEN Support and intervention for pupils and families (this includes external support from support Services)</a:t>
          </a:r>
        </a:p>
      </dgm:t>
    </dgm:pt>
    <dgm:pt modelId="{584BF86F-A05D-48C9-A99A-5C5D1483F04C}" type="parTrans" cxnId="{79620FBD-C3CB-48F4-9665-4AD657BC58A8}">
      <dgm:prSet/>
      <dgm:spPr/>
      <dgm:t>
        <a:bodyPr/>
        <a:lstStyle/>
        <a:p>
          <a:endParaRPr lang="en-GB" b="1"/>
        </a:p>
      </dgm:t>
    </dgm:pt>
    <dgm:pt modelId="{57F92BB0-E4B5-42BE-82CB-347CCCF81C45}" type="sibTrans" cxnId="{79620FBD-C3CB-48F4-9665-4AD657BC58A8}">
      <dgm:prSet/>
      <dgm:spPr/>
      <dgm:t>
        <a:bodyPr/>
        <a:lstStyle/>
        <a:p>
          <a:endParaRPr lang="en-GB" b="1"/>
        </a:p>
      </dgm:t>
    </dgm:pt>
    <dgm:pt modelId="{6DAFA6DB-C567-4077-93D7-7F4C4D28FC5C}">
      <dgm:prSet custT="1"/>
      <dgm:spPr/>
      <dgm:t>
        <a:bodyPr/>
        <a:lstStyle/>
        <a:p>
          <a:pPr rtl="0"/>
          <a:r>
            <a:rPr lang="en-GB" sz="1600" b="1"/>
            <a:t>Inclusion Intervention spaces in mainstream schools – small group support (pilot</a:t>
          </a:r>
          <a:r>
            <a:rPr lang="en-GB" sz="1600" b="1">
              <a:latin typeface="Aptos Display" panose="02110004020202020204"/>
            </a:rPr>
            <a:t>). Tier 1</a:t>
          </a:r>
          <a:endParaRPr lang="en-GB" sz="1600" b="1"/>
        </a:p>
      </dgm:t>
    </dgm:pt>
    <dgm:pt modelId="{45348401-C536-4678-B4BC-7834D50C450C}" type="parTrans" cxnId="{1A5A8FFF-111E-4A0F-9C4E-D5125ABD1548}">
      <dgm:prSet/>
      <dgm:spPr/>
      <dgm:t>
        <a:bodyPr/>
        <a:lstStyle/>
        <a:p>
          <a:endParaRPr lang="en-GB"/>
        </a:p>
      </dgm:t>
    </dgm:pt>
    <dgm:pt modelId="{6CE9A69A-19BC-4729-B7BD-83A18EB0D032}" type="sibTrans" cxnId="{1A5A8FFF-111E-4A0F-9C4E-D5125ABD1548}">
      <dgm:prSet/>
      <dgm:spPr/>
      <dgm:t>
        <a:bodyPr/>
        <a:lstStyle/>
        <a:p>
          <a:endParaRPr lang="en-GB"/>
        </a:p>
      </dgm:t>
    </dgm:pt>
    <dgm:pt modelId="{526B9180-E3F4-4AC8-9824-B3DD83ADE6B8}">
      <dgm:prSet custT="1"/>
      <dgm:spPr/>
      <dgm:t>
        <a:bodyPr/>
        <a:lstStyle/>
        <a:p>
          <a:pPr rtl="0"/>
          <a:r>
            <a:rPr lang="en-GB" sz="1600" b="1"/>
            <a:t>Alternative Provision (targeted support, time limited placements and transitional placements</a:t>
          </a:r>
          <a:r>
            <a:rPr lang="en-GB" sz="1600" b="1">
              <a:latin typeface="Aptos Display" panose="02110004020202020204"/>
            </a:rPr>
            <a:t>). Tier 2 &amp; 3</a:t>
          </a:r>
          <a:endParaRPr lang="en-GB" sz="1600" b="1"/>
        </a:p>
      </dgm:t>
    </dgm:pt>
    <dgm:pt modelId="{B643FB5F-DE74-4231-BB10-F0FA1AF2CAA2}" type="parTrans" cxnId="{A6582A57-6575-4B6F-9A16-1007620F8DD6}">
      <dgm:prSet/>
      <dgm:spPr/>
      <dgm:t>
        <a:bodyPr/>
        <a:lstStyle/>
        <a:p>
          <a:endParaRPr lang="en-GB"/>
        </a:p>
      </dgm:t>
    </dgm:pt>
    <dgm:pt modelId="{459ACE1D-BAB2-449D-B6CA-A9F7211F9ACD}" type="sibTrans" cxnId="{A6582A57-6575-4B6F-9A16-1007620F8DD6}">
      <dgm:prSet/>
      <dgm:spPr/>
      <dgm:t>
        <a:bodyPr/>
        <a:lstStyle/>
        <a:p>
          <a:endParaRPr lang="en-GB"/>
        </a:p>
      </dgm:t>
    </dgm:pt>
    <dgm:pt modelId="{3306F0F9-87C7-414A-84B7-D92991683817}" type="pres">
      <dgm:prSet presAssocID="{8CA24C27-1B8F-4A9F-8815-0F4045C2EBE4}" presName="Name0" presStyleCnt="0">
        <dgm:presLayoutVars>
          <dgm:dir/>
          <dgm:animLvl val="lvl"/>
          <dgm:resizeHandles val="exact"/>
        </dgm:presLayoutVars>
      </dgm:prSet>
      <dgm:spPr/>
    </dgm:pt>
    <dgm:pt modelId="{A9CD6091-A318-4D5B-8365-1AC49A30768C}" type="pres">
      <dgm:prSet presAssocID="{F46FB321-6065-4FB9-AAD3-082D4D593DAB}" presName="Name8" presStyleCnt="0"/>
      <dgm:spPr/>
    </dgm:pt>
    <dgm:pt modelId="{AA7E001A-D7CE-44D0-A8BE-F67760232CB7}" type="pres">
      <dgm:prSet presAssocID="{F46FB321-6065-4FB9-AAD3-082D4D593DAB}" presName="level" presStyleLbl="node1" presStyleIdx="0" presStyleCnt="9">
        <dgm:presLayoutVars>
          <dgm:chMax val="1"/>
          <dgm:bulletEnabled val="1"/>
        </dgm:presLayoutVars>
      </dgm:prSet>
      <dgm:spPr/>
    </dgm:pt>
    <dgm:pt modelId="{B17DA0F2-4773-4D4D-A145-3AA33C7FB1B6}" type="pres">
      <dgm:prSet presAssocID="{F46FB321-6065-4FB9-AAD3-082D4D593DAB}" presName="levelTx" presStyleLbl="revTx" presStyleIdx="0" presStyleCnt="0">
        <dgm:presLayoutVars>
          <dgm:chMax val="1"/>
          <dgm:bulletEnabled val="1"/>
        </dgm:presLayoutVars>
      </dgm:prSet>
      <dgm:spPr/>
    </dgm:pt>
    <dgm:pt modelId="{E65FF815-1F75-49A3-AFC6-AA4D04D4B6F8}" type="pres">
      <dgm:prSet presAssocID="{E04A132A-ADAE-450B-9036-888A52E036C7}" presName="Name8" presStyleCnt="0"/>
      <dgm:spPr/>
    </dgm:pt>
    <dgm:pt modelId="{A5696E9A-CF97-4E8D-9086-3EB66CB87541}" type="pres">
      <dgm:prSet presAssocID="{E04A132A-ADAE-450B-9036-888A52E036C7}" presName="level" presStyleLbl="node1" presStyleIdx="1" presStyleCnt="9">
        <dgm:presLayoutVars>
          <dgm:chMax val="1"/>
          <dgm:bulletEnabled val="1"/>
        </dgm:presLayoutVars>
      </dgm:prSet>
      <dgm:spPr/>
    </dgm:pt>
    <dgm:pt modelId="{81A44DF0-41D5-4A50-A7E5-C3297304EA7D}" type="pres">
      <dgm:prSet presAssocID="{E04A132A-ADAE-450B-9036-888A52E036C7}" presName="levelTx" presStyleLbl="revTx" presStyleIdx="0" presStyleCnt="0">
        <dgm:presLayoutVars>
          <dgm:chMax val="1"/>
          <dgm:bulletEnabled val="1"/>
        </dgm:presLayoutVars>
      </dgm:prSet>
      <dgm:spPr/>
    </dgm:pt>
    <dgm:pt modelId="{F6C240E9-760D-42AD-A221-B055F13764B8}" type="pres">
      <dgm:prSet presAssocID="{EB17F8D8-FC83-456F-900D-870FD7A9C548}" presName="Name8" presStyleCnt="0"/>
      <dgm:spPr/>
    </dgm:pt>
    <dgm:pt modelId="{98387BCF-FB09-43C9-8ECA-E93485A8AC5A}" type="pres">
      <dgm:prSet presAssocID="{EB17F8D8-FC83-456F-900D-870FD7A9C548}" presName="level" presStyleLbl="node1" presStyleIdx="2" presStyleCnt="9">
        <dgm:presLayoutVars>
          <dgm:chMax val="1"/>
          <dgm:bulletEnabled val="1"/>
        </dgm:presLayoutVars>
      </dgm:prSet>
      <dgm:spPr/>
    </dgm:pt>
    <dgm:pt modelId="{B2EC46E7-BEB8-4401-8272-0AB5F74FDB4B}" type="pres">
      <dgm:prSet presAssocID="{EB17F8D8-FC83-456F-900D-870FD7A9C548}" presName="levelTx" presStyleLbl="revTx" presStyleIdx="0" presStyleCnt="0">
        <dgm:presLayoutVars>
          <dgm:chMax val="1"/>
          <dgm:bulletEnabled val="1"/>
        </dgm:presLayoutVars>
      </dgm:prSet>
      <dgm:spPr/>
    </dgm:pt>
    <dgm:pt modelId="{374B406E-79BF-47F6-9862-B3EC3F80B5EE}" type="pres">
      <dgm:prSet presAssocID="{957B31A8-3433-46BB-99E9-5076D04A3DD6}" presName="Name8" presStyleCnt="0"/>
      <dgm:spPr/>
    </dgm:pt>
    <dgm:pt modelId="{AA4B1A64-79B3-422F-B872-361CD62F97EF}" type="pres">
      <dgm:prSet presAssocID="{957B31A8-3433-46BB-99E9-5076D04A3DD6}" presName="level" presStyleLbl="node1" presStyleIdx="3" presStyleCnt="9" custScaleY="60438">
        <dgm:presLayoutVars>
          <dgm:chMax val="1"/>
          <dgm:bulletEnabled val="1"/>
        </dgm:presLayoutVars>
      </dgm:prSet>
      <dgm:spPr/>
    </dgm:pt>
    <dgm:pt modelId="{8A2AD5ED-78FC-4AFF-9D20-B712FAAEB327}" type="pres">
      <dgm:prSet presAssocID="{957B31A8-3433-46BB-99E9-5076D04A3DD6}" presName="levelTx" presStyleLbl="revTx" presStyleIdx="0" presStyleCnt="0">
        <dgm:presLayoutVars>
          <dgm:chMax val="1"/>
          <dgm:bulletEnabled val="1"/>
        </dgm:presLayoutVars>
      </dgm:prSet>
      <dgm:spPr/>
    </dgm:pt>
    <dgm:pt modelId="{89E986DF-E5B5-4E9F-BE84-6FB32D0380FA}" type="pres">
      <dgm:prSet presAssocID="{29A8DCF3-AD41-439E-8BD2-8D17370F9ACB}" presName="Name8" presStyleCnt="0"/>
      <dgm:spPr/>
    </dgm:pt>
    <dgm:pt modelId="{8E2E1778-D6AE-4BC8-B57E-4D0489A1AEAA}" type="pres">
      <dgm:prSet presAssocID="{29A8DCF3-AD41-439E-8BD2-8D17370F9ACB}" presName="level" presStyleLbl="node1" presStyleIdx="4" presStyleCnt="9" custScaleY="94492">
        <dgm:presLayoutVars>
          <dgm:chMax val="1"/>
          <dgm:bulletEnabled val="1"/>
        </dgm:presLayoutVars>
      </dgm:prSet>
      <dgm:spPr/>
    </dgm:pt>
    <dgm:pt modelId="{C5A97163-EACE-4489-AD83-495264917B95}" type="pres">
      <dgm:prSet presAssocID="{29A8DCF3-AD41-439E-8BD2-8D17370F9ACB}" presName="levelTx" presStyleLbl="revTx" presStyleIdx="0" presStyleCnt="0">
        <dgm:presLayoutVars>
          <dgm:chMax val="1"/>
          <dgm:bulletEnabled val="1"/>
        </dgm:presLayoutVars>
      </dgm:prSet>
      <dgm:spPr/>
    </dgm:pt>
    <dgm:pt modelId="{B1918584-CB93-451F-B331-9432FD6BACDD}" type="pres">
      <dgm:prSet presAssocID="{526B9180-E3F4-4AC8-9824-B3DD83ADE6B8}" presName="Name8" presStyleCnt="0"/>
      <dgm:spPr/>
    </dgm:pt>
    <dgm:pt modelId="{4833480F-CBF1-4CA1-8A73-B4FF91499C01}" type="pres">
      <dgm:prSet presAssocID="{526B9180-E3F4-4AC8-9824-B3DD83ADE6B8}" presName="level" presStyleLbl="node1" presStyleIdx="5" presStyleCnt="9" custLinFactNeighborX="-69">
        <dgm:presLayoutVars>
          <dgm:chMax val="1"/>
          <dgm:bulletEnabled val="1"/>
        </dgm:presLayoutVars>
      </dgm:prSet>
      <dgm:spPr/>
    </dgm:pt>
    <dgm:pt modelId="{66354121-5577-47E8-8B2B-8807B5645D4D}" type="pres">
      <dgm:prSet presAssocID="{526B9180-E3F4-4AC8-9824-B3DD83ADE6B8}" presName="levelTx" presStyleLbl="revTx" presStyleIdx="0" presStyleCnt="0">
        <dgm:presLayoutVars>
          <dgm:chMax val="1"/>
          <dgm:bulletEnabled val="1"/>
        </dgm:presLayoutVars>
      </dgm:prSet>
      <dgm:spPr/>
    </dgm:pt>
    <dgm:pt modelId="{52C966AE-A447-463F-838B-ABDEAC7A4AF0}" type="pres">
      <dgm:prSet presAssocID="{6DAFA6DB-C567-4077-93D7-7F4C4D28FC5C}" presName="Name8" presStyleCnt="0"/>
      <dgm:spPr/>
    </dgm:pt>
    <dgm:pt modelId="{3CD2EB58-01F8-47BE-9520-23673D8CB73B}" type="pres">
      <dgm:prSet presAssocID="{6DAFA6DB-C567-4077-93D7-7F4C4D28FC5C}" presName="level" presStyleLbl="node1" presStyleIdx="6" presStyleCnt="9">
        <dgm:presLayoutVars>
          <dgm:chMax val="1"/>
          <dgm:bulletEnabled val="1"/>
        </dgm:presLayoutVars>
      </dgm:prSet>
      <dgm:spPr/>
    </dgm:pt>
    <dgm:pt modelId="{D8B78772-D40E-478B-847C-810BE2D8B91F}" type="pres">
      <dgm:prSet presAssocID="{6DAFA6DB-C567-4077-93D7-7F4C4D28FC5C}" presName="levelTx" presStyleLbl="revTx" presStyleIdx="0" presStyleCnt="0">
        <dgm:presLayoutVars>
          <dgm:chMax val="1"/>
          <dgm:bulletEnabled val="1"/>
        </dgm:presLayoutVars>
      </dgm:prSet>
      <dgm:spPr/>
    </dgm:pt>
    <dgm:pt modelId="{16142F4A-841E-4F36-870B-C319BD207E25}" type="pres">
      <dgm:prSet presAssocID="{BB5BF52C-9AB1-4280-9E1B-27A48429751E}" presName="Name8" presStyleCnt="0"/>
      <dgm:spPr/>
    </dgm:pt>
    <dgm:pt modelId="{14B0D4A1-EE6F-408E-B013-F55D0AE0BFC1}" type="pres">
      <dgm:prSet presAssocID="{BB5BF52C-9AB1-4280-9E1B-27A48429751E}" presName="level" presStyleLbl="node1" presStyleIdx="7" presStyleCnt="9" custScaleX="100933" custScaleY="72986" custLinFactNeighborX="-150" custLinFactNeighborY="1757">
        <dgm:presLayoutVars>
          <dgm:chMax val="1"/>
          <dgm:bulletEnabled val="1"/>
        </dgm:presLayoutVars>
      </dgm:prSet>
      <dgm:spPr/>
    </dgm:pt>
    <dgm:pt modelId="{6B7F47E5-765B-4A0B-BA9E-5AF8C266D35D}" type="pres">
      <dgm:prSet presAssocID="{BB5BF52C-9AB1-4280-9E1B-27A48429751E}" presName="levelTx" presStyleLbl="revTx" presStyleIdx="0" presStyleCnt="0">
        <dgm:presLayoutVars>
          <dgm:chMax val="1"/>
          <dgm:bulletEnabled val="1"/>
        </dgm:presLayoutVars>
      </dgm:prSet>
      <dgm:spPr/>
    </dgm:pt>
    <dgm:pt modelId="{55F2A419-7E3F-4CC0-BE8E-8EF6383CECD0}" type="pres">
      <dgm:prSet presAssocID="{664BB9C6-418F-4CAE-BB27-B7E059610400}" presName="Name8" presStyleCnt="0"/>
      <dgm:spPr/>
    </dgm:pt>
    <dgm:pt modelId="{D8645AB4-6BFD-43C4-B44E-D7942B58BFE2}" type="pres">
      <dgm:prSet presAssocID="{664BB9C6-418F-4CAE-BB27-B7E059610400}" presName="level" presStyleLbl="node1" presStyleIdx="8" presStyleCnt="9">
        <dgm:presLayoutVars>
          <dgm:chMax val="1"/>
          <dgm:bulletEnabled val="1"/>
        </dgm:presLayoutVars>
      </dgm:prSet>
      <dgm:spPr/>
    </dgm:pt>
    <dgm:pt modelId="{4283FE9C-9AE3-4016-AD9C-DFF331720C55}" type="pres">
      <dgm:prSet presAssocID="{664BB9C6-418F-4CAE-BB27-B7E059610400}" presName="levelTx" presStyleLbl="revTx" presStyleIdx="0" presStyleCnt="0">
        <dgm:presLayoutVars>
          <dgm:chMax val="1"/>
          <dgm:bulletEnabled val="1"/>
        </dgm:presLayoutVars>
      </dgm:prSet>
      <dgm:spPr/>
    </dgm:pt>
  </dgm:ptLst>
  <dgm:cxnLst>
    <dgm:cxn modelId="{B4F2DC0D-DBDB-4B2E-867F-0D1ED5230AB3}" type="presOf" srcId="{8CA24C27-1B8F-4A9F-8815-0F4045C2EBE4}" destId="{3306F0F9-87C7-414A-84B7-D92991683817}" srcOrd="0" destOrd="0" presId="urn:microsoft.com/office/officeart/2005/8/layout/pyramid1"/>
    <dgm:cxn modelId="{F00B9611-B3B7-4BC7-BA2B-86F46FABC5D2}" type="presOf" srcId="{526B9180-E3F4-4AC8-9824-B3DD83ADE6B8}" destId="{4833480F-CBF1-4CA1-8A73-B4FF91499C01}" srcOrd="0" destOrd="0" presId="urn:microsoft.com/office/officeart/2005/8/layout/pyramid1"/>
    <dgm:cxn modelId="{3CF6CA17-0C40-438B-99A4-DF8901D6BB1D}" srcId="{8CA24C27-1B8F-4A9F-8815-0F4045C2EBE4}" destId="{29A8DCF3-AD41-439E-8BD2-8D17370F9ACB}" srcOrd="4" destOrd="0" parTransId="{A3AEB857-02CB-45B9-8786-8C64C3E5BF6C}" sibTransId="{DD1F45F4-A65E-4EE5-9340-214780098BB1}"/>
    <dgm:cxn modelId="{417A731D-40C6-4325-87AD-DA4BFE137F2F}" type="presOf" srcId="{664BB9C6-418F-4CAE-BB27-B7E059610400}" destId="{D8645AB4-6BFD-43C4-B44E-D7942B58BFE2}" srcOrd="0" destOrd="0" presId="urn:microsoft.com/office/officeart/2005/8/layout/pyramid1"/>
    <dgm:cxn modelId="{6E2F1128-2E3A-4B9D-968C-2B86DED2FA46}" srcId="{8CA24C27-1B8F-4A9F-8815-0F4045C2EBE4}" destId="{EB17F8D8-FC83-456F-900D-870FD7A9C548}" srcOrd="2" destOrd="0" parTransId="{CC198E78-A6DA-4095-9B41-E923F9916AF7}" sibTransId="{DCDEDBC1-ECFE-440D-BCD7-8A56AC820E99}"/>
    <dgm:cxn modelId="{BC30C030-251B-40E4-83EA-6D5463AA1971}" srcId="{8CA24C27-1B8F-4A9F-8815-0F4045C2EBE4}" destId="{F46FB321-6065-4FB9-AAD3-082D4D593DAB}" srcOrd="0" destOrd="0" parTransId="{7E95BBEA-A5DA-4CAC-97BA-1C3925F342C9}" sibTransId="{9F04D0A7-D468-468B-8CB9-60F821984877}"/>
    <dgm:cxn modelId="{81512D3A-9F65-4BF6-994F-F2AF6B037EE5}" type="presOf" srcId="{EB17F8D8-FC83-456F-900D-870FD7A9C548}" destId="{98387BCF-FB09-43C9-8ECA-E93485A8AC5A}" srcOrd="0" destOrd="0" presId="urn:microsoft.com/office/officeart/2005/8/layout/pyramid1"/>
    <dgm:cxn modelId="{59C2CE61-879D-48A5-B955-EC73AA0AB15D}" type="presOf" srcId="{29A8DCF3-AD41-439E-8BD2-8D17370F9ACB}" destId="{8E2E1778-D6AE-4BC8-B57E-4D0489A1AEAA}" srcOrd="0" destOrd="0" presId="urn:microsoft.com/office/officeart/2005/8/layout/pyramid1"/>
    <dgm:cxn modelId="{33A76564-8F95-4F33-AA52-EEC5F5B1ABEE}" type="presOf" srcId="{BB5BF52C-9AB1-4280-9E1B-27A48429751E}" destId="{6B7F47E5-765B-4A0B-BA9E-5AF8C266D35D}" srcOrd="1" destOrd="0" presId="urn:microsoft.com/office/officeart/2005/8/layout/pyramid1"/>
    <dgm:cxn modelId="{A6582A57-6575-4B6F-9A16-1007620F8DD6}" srcId="{8CA24C27-1B8F-4A9F-8815-0F4045C2EBE4}" destId="{526B9180-E3F4-4AC8-9824-B3DD83ADE6B8}" srcOrd="5" destOrd="0" parTransId="{B643FB5F-DE74-4231-BB10-F0FA1AF2CAA2}" sibTransId="{459ACE1D-BAB2-449D-B6CA-A9F7211F9ACD}"/>
    <dgm:cxn modelId="{8F30805A-F6B2-4BE7-81B9-0CEB2DA0E290}" srcId="{8CA24C27-1B8F-4A9F-8815-0F4045C2EBE4}" destId="{E04A132A-ADAE-450B-9036-888A52E036C7}" srcOrd="1" destOrd="0" parTransId="{F83AFF7B-1322-482C-8CA0-084164BED02D}" sibTransId="{2A058EBD-0F7F-420B-9873-5BB6418CE9A6}"/>
    <dgm:cxn modelId="{8D03298A-8E4C-4650-91C2-FFF2877354DF}" type="presOf" srcId="{E04A132A-ADAE-450B-9036-888A52E036C7}" destId="{81A44DF0-41D5-4A50-A7E5-C3297304EA7D}" srcOrd="1" destOrd="0" presId="urn:microsoft.com/office/officeart/2005/8/layout/pyramid1"/>
    <dgm:cxn modelId="{FFAF9A8E-659A-4FFD-ADE9-9E3D0C34E998}" type="presOf" srcId="{E04A132A-ADAE-450B-9036-888A52E036C7}" destId="{A5696E9A-CF97-4E8D-9086-3EB66CB87541}" srcOrd="0" destOrd="0" presId="urn:microsoft.com/office/officeart/2005/8/layout/pyramid1"/>
    <dgm:cxn modelId="{579E1E94-64FA-4F1E-ADC3-3C31784A2B72}" type="presOf" srcId="{F46FB321-6065-4FB9-AAD3-082D4D593DAB}" destId="{AA7E001A-D7CE-44D0-A8BE-F67760232CB7}" srcOrd="0" destOrd="0" presId="urn:microsoft.com/office/officeart/2005/8/layout/pyramid1"/>
    <dgm:cxn modelId="{011491A8-485D-4057-8642-EB78DB00D6A3}" type="presOf" srcId="{526B9180-E3F4-4AC8-9824-B3DD83ADE6B8}" destId="{66354121-5577-47E8-8B2B-8807B5645D4D}" srcOrd="1" destOrd="0" presId="urn:microsoft.com/office/officeart/2005/8/layout/pyramid1"/>
    <dgm:cxn modelId="{6918C5AF-30ED-4EB8-A674-DFA1AFE04C55}" type="presOf" srcId="{957B31A8-3433-46BB-99E9-5076D04A3DD6}" destId="{8A2AD5ED-78FC-4AFF-9D20-B712FAAEB327}" srcOrd="1" destOrd="0" presId="urn:microsoft.com/office/officeart/2005/8/layout/pyramid1"/>
    <dgm:cxn modelId="{84B178B1-B682-40F7-B40B-57BCE40CF88E}" srcId="{8CA24C27-1B8F-4A9F-8815-0F4045C2EBE4}" destId="{957B31A8-3433-46BB-99E9-5076D04A3DD6}" srcOrd="3" destOrd="0" parTransId="{BEBA9CCF-617B-4F2F-8C08-4E0C28CF45B7}" sibTransId="{FCB6971C-DE55-44FE-93F9-2812175F9406}"/>
    <dgm:cxn modelId="{80D71FB5-EEE4-455E-8963-DF76AC5C922B}" type="presOf" srcId="{6DAFA6DB-C567-4077-93D7-7F4C4D28FC5C}" destId="{D8B78772-D40E-478B-847C-810BE2D8B91F}" srcOrd="1" destOrd="0" presId="urn:microsoft.com/office/officeart/2005/8/layout/pyramid1"/>
    <dgm:cxn modelId="{79620FBD-C3CB-48F4-9665-4AD657BC58A8}" srcId="{8CA24C27-1B8F-4A9F-8815-0F4045C2EBE4}" destId="{BB5BF52C-9AB1-4280-9E1B-27A48429751E}" srcOrd="7" destOrd="0" parTransId="{584BF86F-A05D-48C9-A99A-5C5D1483F04C}" sibTransId="{57F92BB0-E4B5-42BE-82CB-347CCCF81C45}"/>
    <dgm:cxn modelId="{CBF695C5-350B-4270-9A02-7F5FCECE84D4}" type="presOf" srcId="{F46FB321-6065-4FB9-AAD3-082D4D593DAB}" destId="{B17DA0F2-4773-4D4D-A145-3AA33C7FB1B6}" srcOrd="1" destOrd="0" presId="urn:microsoft.com/office/officeart/2005/8/layout/pyramid1"/>
    <dgm:cxn modelId="{081C2AC9-519D-43B0-B047-5F5D8E692F90}" type="presOf" srcId="{BB5BF52C-9AB1-4280-9E1B-27A48429751E}" destId="{14B0D4A1-EE6F-408E-B013-F55D0AE0BFC1}" srcOrd="0" destOrd="0" presId="urn:microsoft.com/office/officeart/2005/8/layout/pyramid1"/>
    <dgm:cxn modelId="{38D1DFCB-B13C-4ED5-A872-8B01E5A75F34}" type="presOf" srcId="{664BB9C6-418F-4CAE-BB27-B7E059610400}" destId="{4283FE9C-9AE3-4016-AD9C-DFF331720C55}" srcOrd="1" destOrd="0" presId="urn:microsoft.com/office/officeart/2005/8/layout/pyramid1"/>
    <dgm:cxn modelId="{402998DB-490E-49DE-A88C-22A40249F0E5}" type="presOf" srcId="{EB17F8D8-FC83-456F-900D-870FD7A9C548}" destId="{B2EC46E7-BEB8-4401-8272-0AB5F74FDB4B}" srcOrd="1" destOrd="0" presId="urn:microsoft.com/office/officeart/2005/8/layout/pyramid1"/>
    <dgm:cxn modelId="{71EFEBE2-E4CB-483A-A3D2-EE0866D2BEE2}" type="presOf" srcId="{957B31A8-3433-46BB-99E9-5076D04A3DD6}" destId="{AA4B1A64-79B3-422F-B872-361CD62F97EF}" srcOrd="0" destOrd="0" presId="urn:microsoft.com/office/officeart/2005/8/layout/pyramid1"/>
    <dgm:cxn modelId="{19697AEE-6F79-40FF-9109-4AAAD215959E}" type="presOf" srcId="{6DAFA6DB-C567-4077-93D7-7F4C4D28FC5C}" destId="{3CD2EB58-01F8-47BE-9520-23673D8CB73B}" srcOrd="0" destOrd="0" presId="urn:microsoft.com/office/officeart/2005/8/layout/pyramid1"/>
    <dgm:cxn modelId="{366992F7-5B4F-417E-89C6-52EFD92DDE3B}" type="presOf" srcId="{29A8DCF3-AD41-439E-8BD2-8D17370F9ACB}" destId="{C5A97163-EACE-4489-AD83-495264917B95}" srcOrd="1" destOrd="0" presId="urn:microsoft.com/office/officeart/2005/8/layout/pyramid1"/>
    <dgm:cxn modelId="{65DB8BFD-29E4-4BFF-AB1C-763A0E394B34}" srcId="{8CA24C27-1B8F-4A9F-8815-0F4045C2EBE4}" destId="{664BB9C6-418F-4CAE-BB27-B7E059610400}" srcOrd="8" destOrd="0" parTransId="{6949FDA5-A9C5-4391-9AEC-AA200B85AE08}" sibTransId="{38897402-24CA-4693-BD8A-83E6BAB3FD5B}"/>
    <dgm:cxn modelId="{1A5A8FFF-111E-4A0F-9C4E-D5125ABD1548}" srcId="{8CA24C27-1B8F-4A9F-8815-0F4045C2EBE4}" destId="{6DAFA6DB-C567-4077-93D7-7F4C4D28FC5C}" srcOrd="6" destOrd="0" parTransId="{45348401-C536-4678-B4BC-7834D50C450C}" sibTransId="{6CE9A69A-19BC-4729-B7BD-83A18EB0D032}"/>
    <dgm:cxn modelId="{5065766C-80D1-4809-B9AD-DE75AB2A589B}" type="presParOf" srcId="{3306F0F9-87C7-414A-84B7-D92991683817}" destId="{A9CD6091-A318-4D5B-8365-1AC49A30768C}" srcOrd="0" destOrd="0" presId="urn:microsoft.com/office/officeart/2005/8/layout/pyramid1"/>
    <dgm:cxn modelId="{E7E163A5-B28A-4BD8-B5E8-7A513AF49C0C}" type="presParOf" srcId="{A9CD6091-A318-4D5B-8365-1AC49A30768C}" destId="{AA7E001A-D7CE-44D0-A8BE-F67760232CB7}" srcOrd="0" destOrd="0" presId="urn:microsoft.com/office/officeart/2005/8/layout/pyramid1"/>
    <dgm:cxn modelId="{818A0776-D96C-4B59-B26E-BD65D2D02189}" type="presParOf" srcId="{A9CD6091-A318-4D5B-8365-1AC49A30768C}" destId="{B17DA0F2-4773-4D4D-A145-3AA33C7FB1B6}" srcOrd="1" destOrd="0" presId="urn:microsoft.com/office/officeart/2005/8/layout/pyramid1"/>
    <dgm:cxn modelId="{6C3F201D-7A35-4776-8029-54BB9A929EE0}" type="presParOf" srcId="{3306F0F9-87C7-414A-84B7-D92991683817}" destId="{E65FF815-1F75-49A3-AFC6-AA4D04D4B6F8}" srcOrd="1" destOrd="0" presId="urn:microsoft.com/office/officeart/2005/8/layout/pyramid1"/>
    <dgm:cxn modelId="{E2FDA80B-7FFA-4A95-91EF-557419BD8EDB}" type="presParOf" srcId="{E65FF815-1F75-49A3-AFC6-AA4D04D4B6F8}" destId="{A5696E9A-CF97-4E8D-9086-3EB66CB87541}" srcOrd="0" destOrd="0" presId="urn:microsoft.com/office/officeart/2005/8/layout/pyramid1"/>
    <dgm:cxn modelId="{7144AC1D-38CC-44CD-B9AE-8E15CF88CBB1}" type="presParOf" srcId="{E65FF815-1F75-49A3-AFC6-AA4D04D4B6F8}" destId="{81A44DF0-41D5-4A50-A7E5-C3297304EA7D}" srcOrd="1" destOrd="0" presId="urn:microsoft.com/office/officeart/2005/8/layout/pyramid1"/>
    <dgm:cxn modelId="{DB5937D9-25CC-4490-A2D5-F850951CF681}" type="presParOf" srcId="{3306F0F9-87C7-414A-84B7-D92991683817}" destId="{F6C240E9-760D-42AD-A221-B055F13764B8}" srcOrd="2" destOrd="0" presId="urn:microsoft.com/office/officeart/2005/8/layout/pyramid1"/>
    <dgm:cxn modelId="{DE1373A7-949A-4F04-8198-C45BC7674D7F}" type="presParOf" srcId="{F6C240E9-760D-42AD-A221-B055F13764B8}" destId="{98387BCF-FB09-43C9-8ECA-E93485A8AC5A}" srcOrd="0" destOrd="0" presId="urn:microsoft.com/office/officeart/2005/8/layout/pyramid1"/>
    <dgm:cxn modelId="{E6120FED-31F1-4025-AA3E-7F2348D0EDD4}" type="presParOf" srcId="{F6C240E9-760D-42AD-A221-B055F13764B8}" destId="{B2EC46E7-BEB8-4401-8272-0AB5F74FDB4B}" srcOrd="1" destOrd="0" presId="urn:microsoft.com/office/officeart/2005/8/layout/pyramid1"/>
    <dgm:cxn modelId="{88D290A3-588E-4020-9310-88265A099E3A}" type="presParOf" srcId="{3306F0F9-87C7-414A-84B7-D92991683817}" destId="{374B406E-79BF-47F6-9862-B3EC3F80B5EE}" srcOrd="3" destOrd="0" presId="urn:microsoft.com/office/officeart/2005/8/layout/pyramid1"/>
    <dgm:cxn modelId="{F977A752-C770-43D3-BD21-707308DF4505}" type="presParOf" srcId="{374B406E-79BF-47F6-9862-B3EC3F80B5EE}" destId="{AA4B1A64-79B3-422F-B872-361CD62F97EF}" srcOrd="0" destOrd="0" presId="urn:microsoft.com/office/officeart/2005/8/layout/pyramid1"/>
    <dgm:cxn modelId="{94ABCE60-883F-490C-AD5B-2CD84D97054D}" type="presParOf" srcId="{374B406E-79BF-47F6-9862-B3EC3F80B5EE}" destId="{8A2AD5ED-78FC-4AFF-9D20-B712FAAEB327}" srcOrd="1" destOrd="0" presId="urn:microsoft.com/office/officeart/2005/8/layout/pyramid1"/>
    <dgm:cxn modelId="{3EB1B685-C510-4DDE-90FD-79E9FB8964DE}" type="presParOf" srcId="{3306F0F9-87C7-414A-84B7-D92991683817}" destId="{89E986DF-E5B5-4E9F-BE84-6FB32D0380FA}" srcOrd="4" destOrd="0" presId="urn:microsoft.com/office/officeart/2005/8/layout/pyramid1"/>
    <dgm:cxn modelId="{03BEB84B-20D5-4DA1-AF17-186C5BA79728}" type="presParOf" srcId="{89E986DF-E5B5-4E9F-BE84-6FB32D0380FA}" destId="{8E2E1778-D6AE-4BC8-B57E-4D0489A1AEAA}" srcOrd="0" destOrd="0" presId="urn:microsoft.com/office/officeart/2005/8/layout/pyramid1"/>
    <dgm:cxn modelId="{CC26375A-C4B4-411E-9158-D3FBBCAF72AB}" type="presParOf" srcId="{89E986DF-E5B5-4E9F-BE84-6FB32D0380FA}" destId="{C5A97163-EACE-4489-AD83-495264917B95}" srcOrd="1" destOrd="0" presId="urn:microsoft.com/office/officeart/2005/8/layout/pyramid1"/>
    <dgm:cxn modelId="{1C8C9568-8DB4-441E-B9B1-4EEB2DEF623F}" type="presParOf" srcId="{3306F0F9-87C7-414A-84B7-D92991683817}" destId="{B1918584-CB93-451F-B331-9432FD6BACDD}" srcOrd="5" destOrd="0" presId="urn:microsoft.com/office/officeart/2005/8/layout/pyramid1"/>
    <dgm:cxn modelId="{674A8BFC-9EBB-467C-87C9-F21A6A5C64BD}" type="presParOf" srcId="{B1918584-CB93-451F-B331-9432FD6BACDD}" destId="{4833480F-CBF1-4CA1-8A73-B4FF91499C01}" srcOrd="0" destOrd="0" presId="urn:microsoft.com/office/officeart/2005/8/layout/pyramid1"/>
    <dgm:cxn modelId="{F805EE03-1890-4D38-9F32-EEBFE1EAF6AE}" type="presParOf" srcId="{B1918584-CB93-451F-B331-9432FD6BACDD}" destId="{66354121-5577-47E8-8B2B-8807B5645D4D}" srcOrd="1" destOrd="0" presId="urn:microsoft.com/office/officeart/2005/8/layout/pyramid1"/>
    <dgm:cxn modelId="{066B56D3-CF12-40B6-A731-B2079D888096}" type="presParOf" srcId="{3306F0F9-87C7-414A-84B7-D92991683817}" destId="{52C966AE-A447-463F-838B-ABDEAC7A4AF0}" srcOrd="6" destOrd="0" presId="urn:microsoft.com/office/officeart/2005/8/layout/pyramid1"/>
    <dgm:cxn modelId="{EEB3470F-B0FA-4CC1-A325-F4CBCA759187}" type="presParOf" srcId="{52C966AE-A447-463F-838B-ABDEAC7A4AF0}" destId="{3CD2EB58-01F8-47BE-9520-23673D8CB73B}" srcOrd="0" destOrd="0" presId="urn:microsoft.com/office/officeart/2005/8/layout/pyramid1"/>
    <dgm:cxn modelId="{F980D3D0-061C-41B0-AB10-17E104F57F37}" type="presParOf" srcId="{52C966AE-A447-463F-838B-ABDEAC7A4AF0}" destId="{D8B78772-D40E-478B-847C-810BE2D8B91F}" srcOrd="1" destOrd="0" presId="urn:microsoft.com/office/officeart/2005/8/layout/pyramid1"/>
    <dgm:cxn modelId="{4C4AEB37-A434-4F12-A6CB-3D8EAFEBB699}" type="presParOf" srcId="{3306F0F9-87C7-414A-84B7-D92991683817}" destId="{16142F4A-841E-4F36-870B-C319BD207E25}" srcOrd="7" destOrd="0" presId="urn:microsoft.com/office/officeart/2005/8/layout/pyramid1"/>
    <dgm:cxn modelId="{06459692-3E21-41EF-BA8F-7820DE702110}" type="presParOf" srcId="{16142F4A-841E-4F36-870B-C319BD207E25}" destId="{14B0D4A1-EE6F-408E-B013-F55D0AE0BFC1}" srcOrd="0" destOrd="0" presId="urn:microsoft.com/office/officeart/2005/8/layout/pyramid1"/>
    <dgm:cxn modelId="{E103D20A-CBE9-4267-9954-B86FD9B4971B}" type="presParOf" srcId="{16142F4A-841E-4F36-870B-C319BD207E25}" destId="{6B7F47E5-765B-4A0B-BA9E-5AF8C266D35D}" srcOrd="1" destOrd="0" presId="urn:microsoft.com/office/officeart/2005/8/layout/pyramid1"/>
    <dgm:cxn modelId="{058322D1-D95D-4F41-8866-8D25D1DEB6F0}" type="presParOf" srcId="{3306F0F9-87C7-414A-84B7-D92991683817}" destId="{55F2A419-7E3F-4CC0-BE8E-8EF6383CECD0}" srcOrd="8" destOrd="0" presId="urn:microsoft.com/office/officeart/2005/8/layout/pyramid1"/>
    <dgm:cxn modelId="{A1BC71AA-CCF2-4A85-B9D6-BDB7F2E0EEB7}" type="presParOf" srcId="{55F2A419-7E3F-4CC0-BE8E-8EF6383CECD0}" destId="{D8645AB4-6BFD-43C4-B44E-D7942B58BFE2}" srcOrd="0" destOrd="0" presId="urn:microsoft.com/office/officeart/2005/8/layout/pyramid1"/>
    <dgm:cxn modelId="{2B5214E7-A4E6-4245-8D61-1A7DEC56956F}" type="presParOf" srcId="{55F2A419-7E3F-4CC0-BE8E-8EF6383CECD0}" destId="{4283FE9C-9AE3-4016-AD9C-DFF331720C5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001A-D7CE-44D0-A8BE-F67760232CB7}">
      <dsp:nvSpPr>
        <dsp:cNvPr id="0" name=""/>
        <dsp:cNvSpPr/>
      </dsp:nvSpPr>
      <dsp:spPr>
        <a:xfrm>
          <a:off x="5190562" y="0"/>
          <a:ext cx="1426143" cy="739982"/>
        </a:xfrm>
        <a:prstGeom prst="trapezoid">
          <a:avLst>
            <a:gd name="adj" fmla="val 96363"/>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Special </a:t>
          </a:r>
        </a:p>
        <a:p>
          <a:pPr marL="0" lvl="0" indent="0" algn="ctr" defTabSz="711200">
            <a:lnSpc>
              <a:spcPct val="90000"/>
            </a:lnSpc>
            <a:spcBef>
              <a:spcPct val="0"/>
            </a:spcBef>
            <a:spcAft>
              <a:spcPct val="35000"/>
            </a:spcAft>
            <a:buNone/>
          </a:pPr>
          <a:r>
            <a:rPr lang="en-GB" sz="1600" b="1" kern="1200"/>
            <a:t>School       </a:t>
          </a:r>
        </a:p>
      </dsp:txBody>
      <dsp:txXfrm>
        <a:off x="5190562" y="0"/>
        <a:ext cx="1426143" cy="739982"/>
      </dsp:txXfrm>
    </dsp:sp>
    <dsp:sp modelId="{A5696E9A-CF97-4E8D-9086-3EB66CB87541}">
      <dsp:nvSpPr>
        <dsp:cNvPr id="0" name=""/>
        <dsp:cNvSpPr/>
      </dsp:nvSpPr>
      <dsp:spPr>
        <a:xfrm>
          <a:off x="4477490" y="739982"/>
          <a:ext cx="2852286" cy="739982"/>
        </a:xfrm>
        <a:prstGeom prst="trapezoid">
          <a:avLst>
            <a:gd name="adj" fmla="val 96363"/>
          </a:avLst>
        </a:prstGeom>
        <a:gradFill rotWithShape="0">
          <a:gsLst>
            <a:gs pos="0">
              <a:schemeClr val="accent4">
                <a:hueOff val="-2409365"/>
                <a:satOff val="-8219"/>
                <a:lumOff val="8922"/>
                <a:alphaOff val="0"/>
                <a:lumMod val="110000"/>
                <a:satMod val="105000"/>
                <a:tint val="67000"/>
              </a:schemeClr>
            </a:gs>
            <a:gs pos="50000">
              <a:schemeClr val="accent4">
                <a:hueOff val="-2409365"/>
                <a:satOff val="-8219"/>
                <a:lumOff val="8922"/>
                <a:alphaOff val="0"/>
                <a:lumMod val="105000"/>
                <a:satMod val="103000"/>
                <a:tint val="73000"/>
              </a:schemeClr>
            </a:gs>
            <a:gs pos="100000">
              <a:schemeClr val="accent4">
                <a:hueOff val="-2409365"/>
                <a:satOff val="-8219"/>
                <a:lumOff val="8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Special School Satellites </a:t>
          </a:r>
        </a:p>
      </dsp:txBody>
      <dsp:txXfrm>
        <a:off x="4976640" y="739982"/>
        <a:ext cx="1853986" cy="739982"/>
      </dsp:txXfrm>
    </dsp:sp>
    <dsp:sp modelId="{98387BCF-FB09-43C9-8ECA-E93485A8AC5A}">
      <dsp:nvSpPr>
        <dsp:cNvPr id="0" name=""/>
        <dsp:cNvSpPr/>
      </dsp:nvSpPr>
      <dsp:spPr>
        <a:xfrm>
          <a:off x="3764419" y="1479964"/>
          <a:ext cx="4278429" cy="739982"/>
        </a:xfrm>
        <a:prstGeom prst="trapezoid">
          <a:avLst>
            <a:gd name="adj" fmla="val 96363"/>
          </a:avLst>
        </a:prstGeom>
        <a:gradFill rotWithShape="0">
          <a:gsLst>
            <a:gs pos="0">
              <a:schemeClr val="accent4">
                <a:hueOff val="-4818730"/>
                <a:satOff val="-16439"/>
                <a:lumOff val="17843"/>
                <a:alphaOff val="0"/>
                <a:lumMod val="110000"/>
                <a:satMod val="105000"/>
                <a:tint val="67000"/>
              </a:schemeClr>
            </a:gs>
            <a:gs pos="50000">
              <a:schemeClr val="accent4">
                <a:hueOff val="-4818730"/>
                <a:satOff val="-16439"/>
                <a:lumOff val="17843"/>
                <a:alphaOff val="0"/>
                <a:lumMod val="105000"/>
                <a:satMod val="103000"/>
                <a:tint val="73000"/>
              </a:schemeClr>
            </a:gs>
            <a:gs pos="100000">
              <a:schemeClr val="accent4">
                <a:hueOff val="-4818730"/>
                <a:satOff val="-16439"/>
                <a:lumOff val="1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Special Facilities &amp; Centres in mainstream schools</a:t>
          </a:r>
          <a:endParaRPr lang="en-GB" sz="2000" b="1" kern="1200"/>
        </a:p>
      </dsp:txBody>
      <dsp:txXfrm>
        <a:off x="4513144" y="1479964"/>
        <a:ext cx="2780979" cy="739982"/>
      </dsp:txXfrm>
    </dsp:sp>
    <dsp:sp modelId="{AA4B1A64-79B3-422F-B872-361CD62F97EF}">
      <dsp:nvSpPr>
        <dsp:cNvPr id="0" name=""/>
        <dsp:cNvSpPr/>
      </dsp:nvSpPr>
      <dsp:spPr>
        <a:xfrm>
          <a:off x="3333452" y="2219946"/>
          <a:ext cx="5140362" cy="447230"/>
        </a:xfrm>
        <a:prstGeom prst="trapezoid">
          <a:avLst>
            <a:gd name="adj" fmla="val 96363"/>
          </a:avLst>
        </a:prstGeom>
        <a:gradFill rotWithShape="0">
          <a:gsLst>
            <a:gs pos="0">
              <a:schemeClr val="accent4">
                <a:hueOff val="-7228095"/>
                <a:satOff val="-24658"/>
                <a:lumOff val="26765"/>
                <a:alphaOff val="0"/>
                <a:lumMod val="110000"/>
                <a:satMod val="105000"/>
                <a:tint val="67000"/>
              </a:schemeClr>
            </a:gs>
            <a:gs pos="50000">
              <a:schemeClr val="accent4">
                <a:hueOff val="-7228095"/>
                <a:satOff val="-24658"/>
                <a:lumOff val="26765"/>
                <a:alphaOff val="0"/>
                <a:lumMod val="105000"/>
                <a:satMod val="103000"/>
                <a:tint val="73000"/>
              </a:schemeClr>
            </a:gs>
            <a:gs pos="100000">
              <a:schemeClr val="accent4">
                <a:hueOff val="-7228095"/>
                <a:satOff val="-24658"/>
                <a:lumOff val="26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Resource Provisions in mainstream schools</a:t>
          </a:r>
        </a:p>
      </dsp:txBody>
      <dsp:txXfrm>
        <a:off x="4233016" y="2219946"/>
        <a:ext cx="3341235" cy="447230"/>
      </dsp:txXfrm>
    </dsp:sp>
    <dsp:sp modelId="{8E2E1778-D6AE-4BC8-B57E-4D0489A1AEAA}">
      <dsp:nvSpPr>
        <dsp:cNvPr id="0" name=""/>
        <dsp:cNvSpPr/>
      </dsp:nvSpPr>
      <dsp:spPr>
        <a:xfrm>
          <a:off x="2659657" y="2667177"/>
          <a:ext cx="6487953" cy="699224"/>
        </a:xfrm>
        <a:prstGeom prst="trapezoid">
          <a:avLst>
            <a:gd name="adj" fmla="val 96363"/>
          </a:avLst>
        </a:prstGeom>
        <a:gradFill rotWithShape="0">
          <a:gsLst>
            <a:gs pos="0">
              <a:schemeClr val="accent4">
                <a:hueOff val="-9637460"/>
                <a:satOff val="-32878"/>
                <a:lumOff val="35686"/>
                <a:alphaOff val="0"/>
                <a:lumMod val="110000"/>
                <a:satMod val="105000"/>
                <a:tint val="67000"/>
              </a:schemeClr>
            </a:gs>
            <a:gs pos="50000">
              <a:schemeClr val="accent4">
                <a:hueOff val="-9637460"/>
                <a:satOff val="-32878"/>
                <a:lumOff val="35686"/>
                <a:alphaOff val="0"/>
                <a:lumMod val="105000"/>
                <a:satMod val="103000"/>
                <a:tint val="73000"/>
              </a:schemeClr>
            </a:gs>
            <a:gs pos="100000">
              <a:schemeClr val="accent4">
                <a:hueOff val="-9637460"/>
                <a:satOff val="-32878"/>
                <a:lumOff val="35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EHCP support in mainstream with ARs reviewing progress and effectiveness of support</a:t>
          </a:r>
        </a:p>
      </dsp:txBody>
      <dsp:txXfrm>
        <a:off x="3795049" y="2667177"/>
        <a:ext cx="4217169" cy="699224"/>
      </dsp:txXfrm>
    </dsp:sp>
    <dsp:sp modelId="{4833480F-CBF1-4CA1-8A73-B4FF91499C01}">
      <dsp:nvSpPr>
        <dsp:cNvPr id="0" name=""/>
        <dsp:cNvSpPr/>
      </dsp:nvSpPr>
      <dsp:spPr>
        <a:xfrm>
          <a:off x="1941124" y="3366401"/>
          <a:ext cx="7914096" cy="739982"/>
        </a:xfrm>
        <a:prstGeom prst="trapezoid">
          <a:avLst>
            <a:gd name="adj" fmla="val 96363"/>
          </a:avLst>
        </a:prstGeom>
        <a:gradFill rotWithShape="0">
          <a:gsLst>
            <a:gs pos="0">
              <a:schemeClr val="accent4">
                <a:hueOff val="-12046825"/>
                <a:satOff val="-41097"/>
                <a:lumOff val="44608"/>
                <a:alphaOff val="0"/>
                <a:lumMod val="110000"/>
                <a:satMod val="105000"/>
                <a:tint val="67000"/>
              </a:schemeClr>
            </a:gs>
            <a:gs pos="50000">
              <a:schemeClr val="accent4">
                <a:hueOff val="-12046825"/>
                <a:satOff val="-41097"/>
                <a:lumOff val="44608"/>
                <a:alphaOff val="0"/>
                <a:lumMod val="105000"/>
                <a:satMod val="103000"/>
                <a:tint val="73000"/>
              </a:schemeClr>
            </a:gs>
            <a:gs pos="100000">
              <a:schemeClr val="accent4">
                <a:hueOff val="-12046825"/>
                <a:satOff val="-41097"/>
                <a:lumOff val="44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b="1" kern="1200"/>
            <a:t>Alternative Provision (targeted support, time limited placements and transitional placements</a:t>
          </a:r>
          <a:r>
            <a:rPr lang="en-GB" sz="1600" b="1" kern="1200">
              <a:latin typeface="Aptos Display" panose="02110004020202020204"/>
            </a:rPr>
            <a:t>). Tier 2 &amp; 3</a:t>
          </a:r>
          <a:endParaRPr lang="en-GB" sz="1600" b="1" kern="1200"/>
        </a:p>
      </dsp:txBody>
      <dsp:txXfrm>
        <a:off x="3326091" y="3366401"/>
        <a:ext cx="5144162" cy="739982"/>
      </dsp:txXfrm>
    </dsp:sp>
    <dsp:sp modelId="{3CD2EB58-01F8-47BE-9520-23673D8CB73B}">
      <dsp:nvSpPr>
        <dsp:cNvPr id="0" name=""/>
        <dsp:cNvSpPr/>
      </dsp:nvSpPr>
      <dsp:spPr>
        <a:xfrm>
          <a:off x="1233514" y="4106383"/>
          <a:ext cx="9340239" cy="739982"/>
        </a:xfrm>
        <a:prstGeom prst="trapezoid">
          <a:avLst>
            <a:gd name="adj" fmla="val 96363"/>
          </a:avLst>
        </a:prstGeom>
        <a:gradFill rotWithShape="0">
          <a:gsLst>
            <a:gs pos="0">
              <a:schemeClr val="accent4">
                <a:hueOff val="-14456190"/>
                <a:satOff val="-49317"/>
                <a:lumOff val="53530"/>
                <a:alphaOff val="0"/>
                <a:lumMod val="110000"/>
                <a:satMod val="105000"/>
                <a:tint val="67000"/>
              </a:schemeClr>
            </a:gs>
            <a:gs pos="50000">
              <a:schemeClr val="accent4">
                <a:hueOff val="-14456190"/>
                <a:satOff val="-49317"/>
                <a:lumOff val="53530"/>
                <a:alphaOff val="0"/>
                <a:lumMod val="105000"/>
                <a:satMod val="103000"/>
                <a:tint val="73000"/>
              </a:schemeClr>
            </a:gs>
            <a:gs pos="100000">
              <a:schemeClr val="accent4">
                <a:hueOff val="-14456190"/>
                <a:satOff val="-49317"/>
                <a:lumOff val="5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b="1" kern="1200"/>
            <a:t>Inclusion Intervention spaces in mainstream schools – small group support (pilot</a:t>
          </a:r>
          <a:r>
            <a:rPr lang="en-GB" sz="1600" b="1" kern="1200">
              <a:latin typeface="Aptos Display" panose="02110004020202020204"/>
            </a:rPr>
            <a:t>). Tier 1</a:t>
          </a:r>
          <a:endParaRPr lang="en-GB" sz="1600" b="1" kern="1200"/>
        </a:p>
      </dsp:txBody>
      <dsp:txXfrm>
        <a:off x="2868056" y="4106383"/>
        <a:ext cx="6071155" cy="739982"/>
      </dsp:txXfrm>
    </dsp:sp>
    <dsp:sp modelId="{14B0D4A1-EE6F-408E-B013-F55D0AE0BFC1}">
      <dsp:nvSpPr>
        <dsp:cNvPr id="0" name=""/>
        <dsp:cNvSpPr/>
      </dsp:nvSpPr>
      <dsp:spPr>
        <a:xfrm>
          <a:off x="649071" y="4859367"/>
          <a:ext cx="10477980" cy="540083"/>
        </a:xfrm>
        <a:prstGeom prst="trapezoid">
          <a:avLst>
            <a:gd name="adj" fmla="val 96363"/>
          </a:avLst>
        </a:prstGeom>
        <a:gradFill rotWithShape="0">
          <a:gsLst>
            <a:gs pos="0">
              <a:schemeClr val="accent4">
                <a:hueOff val="-16865555"/>
                <a:satOff val="-57537"/>
                <a:lumOff val="62451"/>
                <a:alphaOff val="0"/>
                <a:lumMod val="110000"/>
                <a:satMod val="105000"/>
                <a:tint val="67000"/>
              </a:schemeClr>
            </a:gs>
            <a:gs pos="50000">
              <a:schemeClr val="accent4">
                <a:hueOff val="-16865555"/>
                <a:satOff val="-57537"/>
                <a:lumOff val="62451"/>
                <a:alphaOff val="0"/>
                <a:lumMod val="105000"/>
                <a:satMod val="103000"/>
                <a:tint val="73000"/>
              </a:schemeClr>
            </a:gs>
            <a:gs pos="100000">
              <a:schemeClr val="accent4">
                <a:hueOff val="-16865555"/>
                <a:satOff val="-57537"/>
                <a:lumOff val="62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977900">
            <a:lnSpc>
              <a:spcPct val="90000"/>
            </a:lnSpc>
            <a:spcBef>
              <a:spcPct val="0"/>
            </a:spcBef>
            <a:spcAft>
              <a:spcPct val="35000"/>
            </a:spcAft>
            <a:buNone/>
          </a:pPr>
          <a:r>
            <a:rPr lang="en-GB" sz="1600" b="1" kern="1200"/>
            <a:t>Assess Plan Do Review Cycle: SEN Support and intervention for pupils and families (this includes external support from support Services)</a:t>
          </a:r>
        </a:p>
      </dsp:txBody>
      <dsp:txXfrm>
        <a:off x="2482718" y="4859367"/>
        <a:ext cx="6810687" cy="540083"/>
      </dsp:txXfrm>
    </dsp:sp>
    <dsp:sp modelId="{D8645AB4-6BFD-43C4-B44E-D7942B58BFE2}">
      <dsp:nvSpPr>
        <dsp:cNvPr id="0" name=""/>
        <dsp:cNvSpPr/>
      </dsp:nvSpPr>
      <dsp:spPr>
        <a:xfrm>
          <a:off x="0" y="5386449"/>
          <a:ext cx="11807268" cy="739982"/>
        </a:xfrm>
        <a:prstGeom prst="trapezoid">
          <a:avLst>
            <a:gd name="adj" fmla="val 96363"/>
          </a:avLst>
        </a:prstGeom>
        <a:gradFill rotWithShape="0">
          <a:gsLst>
            <a:gs pos="0">
              <a:schemeClr val="accent4">
                <a:hueOff val="-19274919"/>
                <a:satOff val="-65756"/>
                <a:lumOff val="71373"/>
                <a:alphaOff val="0"/>
                <a:lumMod val="110000"/>
                <a:satMod val="105000"/>
                <a:tint val="67000"/>
              </a:schemeClr>
            </a:gs>
            <a:gs pos="50000">
              <a:schemeClr val="accent4">
                <a:hueOff val="-19274919"/>
                <a:satOff val="-65756"/>
                <a:lumOff val="71373"/>
                <a:alphaOff val="0"/>
                <a:lumMod val="105000"/>
                <a:satMod val="103000"/>
                <a:tint val="73000"/>
              </a:schemeClr>
            </a:gs>
            <a:gs pos="100000">
              <a:schemeClr val="accent4">
                <a:hueOff val="-19274919"/>
                <a:satOff val="-65756"/>
                <a:lumOff val="7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b="1" kern="1200">
              <a:latin typeface="Aptos Display" panose="02110004020202020204"/>
            </a:rPr>
            <a:t>Ordinarily available provision. Whole </a:t>
          </a:r>
          <a:r>
            <a:rPr lang="en-GB" sz="1600" b="1" kern="1200"/>
            <a:t>School Inclusive Ethos and Culture, neurodiverse aware practice (e.g. BHISS training, Autism Aware Award)</a:t>
          </a:r>
          <a:r>
            <a:rPr lang="en-GB" sz="1600" b="1" kern="1200">
              <a:latin typeface="Aptos Display" panose="02110004020202020204"/>
            </a:rPr>
            <a:t> Or</a:t>
          </a:r>
          <a:endParaRPr lang="en-GB" sz="1600" b="1" kern="1200"/>
        </a:p>
      </dsp:txBody>
      <dsp:txXfrm>
        <a:off x="2066271" y="5386449"/>
        <a:ext cx="7674724" cy="7399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7CFE-3CB3-0D29-CA64-A94EBC16B9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1348894-E374-EC5B-C3FE-75B69AA8F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793B444-04FD-8116-4F7E-DB8EFC4F943D}"/>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5" name="Footer Placeholder 4">
            <a:extLst>
              <a:ext uri="{FF2B5EF4-FFF2-40B4-BE49-F238E27FC236}">
                <a16:creationId xmlns:a16="http://schemas.microsoft.com/office/drawing/2014/main" id="{D2A69FCD-643C-47D1-2BE8-ED7B25869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8B961A-51D5-7FB4-0A65-3C3E4A6D70FF}"/>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313436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04F0-EDB0-B0E7-3A0E-640BE03D1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69D19F-88D2-C0D6-6482-DFD8BFE960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10F752-6415-9FB8-1046-6ACDC9CF84C8}"/>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5" name="Footer Placeholder 4">
            <a:extLst>
              <a:ext uri="{FF2B5EF4-FFF2-40B4-BE49-F238E27FC236}">
                <a16:creationId xmlns:a16="http://schemas.microsoft.com/office/drawing/2014/main" id="{31B3272E-2B01-2AF0-67C7-A723B1A87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313D9-9F2F-91FA-3897-1439CD387D20}"/>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115218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7E6B9-E0EE-8762-B996-1281A75D77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E8CC1E0-C52F-DD0B-7764-A89FFCA456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A58369-F824-DB68-4C97-216D0F7D2C9C}"/>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5" name="Footer Placeholder 4">
            <a:extLst>
              <a:ext uri="{FF2B5EF4-FFF2-40B4-BE49-F238E27FC236}">
                <a16:creationId xmlns:a16="http://schemas.microsoft.com/office/drawing/2014/main" id="{205E21C8-69EE-EA75-0AF2-528DCFA84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66E48A-8573-7019-AC9D-C12158C7DE2B}"/>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49379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268EC-40DE-4C7D-87D5-0ABF43F6D090}"/>
              </a:ext>
            </a:extLst>
          </p:cNvPr>
          <p:cNvSpPr>
            <a:spLocks noGrp="1"/>
          </p:cNvSpPr>
          <p:nvPr>
            <p:ph type="dt" sz="half" idx="10"/>
          </p:nvPr>
        </p:nvSpPr>
        <p:spPr/>
        <p:txBody>
          <a:bodyPr/>
          <a:lstStyle/>
          <a:p>
            <a:fld id="{0583ACAD-7118-45B1-94B3-39CB52FD0178}" type="datetimeFigureOut">
              <a:rPr lang="en-GB" smtClean="0"/>
              <a:t>19/06/2025</a:t>
            </a:fld>
            <a:endParaRPr lang="en-GB"/>
          </a:p>
        </p:txBody>
      </p:sp>
      <p:sp>
        <p:nvSpPr>
          <p:cNvPr id="3" name="Footer Placeholder 2">
            <a:extLst>
              <a:ext uri="{FF2B5EF4-FFF2-40B4-BE49-F238E27FC236}">
                <a16:creationId xmlns:a16="http://schemas.microsoft.com/office/drawing/2014/main" id="{A4D4152A-F4AF-4E43-B0F7-DA9B00AE37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636FD3-82C3-49F1-98D0-9C6B3138A46F}"/>
              </a:ext>
            </a:extLst>
          </p:cNvPr>
          <p:cNvSpPr>
            <a:spLocks noGrp="1"/>
          </p:cNvSpPr>
          <p:nvPr>
            <p:ph type="sldNum" sz="quarter" idx="12"/>
          </p:nvPr>
        </p:nvSpPr>
        <p:spPr/>
        <p:txBody>
          <a:bodyPr/>
          <a:lstStyle/>
          <a:p>
            <a:fld id="{6BA83FE8-49DB-49F8-857B-0A114C488437}" type="slidenum">
              <a:rPr lang="en-GB" smtClean="0"/>
              <a:t>‹#›</a:t>
            </a:fld>
            <a:endParaRPr lang="en-GB"/>
          </a:p>
        </p:txBody>
      </p:sp>
    </p:spTree>
    <p:extLst>
      <p:ext uri="{BB962C8B-B14F-4D97-AF65-F5344CB8AC3E}">
        <p14:creationId xmlns:p14="http://schemas.microsoft.com/office/powerpoint/2010/main" val="2330170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A46ADA-AEFA-2B45-C4DD-AE5B5119A706}"/>
              </a:ext>
            </a:extLst>
          </p:cNvPr>
          <p:cNvSpPr/>
          <p:nvPr userDrawn="1"/>
        </p:nvSpPr>
        <p:spPr>
          <a:xfrm>
            <a:off x="0" y="0"/>
            <a:ext cx="12191999" cy="6858000"/>
          </a:xfrm>
          <a:prstGeom prst="rect">
            <a:avLst/>
          </a:prstGeom>
          <a:gradFill flip="none" rotWithShape="1">
            <a:gsLst>
              <a:gs pos="100000">
                <a:schemeClr val="accent3"/>
              </a:gs>
              <a:gs pos="1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93011" y="4182412"/>
            <a:ext cx="9144000" cy="432426"/>
          </a:xfrm>
          <a:prstGeom prst="rect">
            <a:avLst/>
          </a:prstGeo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Date</a:t>
            </a:r>
            <a:endParaRPr lang="en-US"/>
          </a:p>
        </p:txBody>
      </p:sp>
      <p:sp>
        <p:nvSpPr>
          <p:cNvPr id="13" name="Text Placeholder 12">
            <a:extLst>
              <a:ext uri="{FF2B5EF4-FFF2-40B4-BE49-F238E27FC236}">
                <a16:creationId xmlns:a16="http://schemas.microsoft.com/office/drawing/2014/main" id="{4C4E3ECF-A1CE-0CD1-5EC2-E2919426B8D8}"/>
              </a:ext>
            </a:extLst>
          </p:cNvPr>
          <p:cNvSpPr>
            <a:spLocks noGrp="1"/>
          </p:cNvSpPr>
          <p:nvPr>
            <p:ph type="body" sz="quarter" idx="10" hasCustomPrompt="1"/>
          </p:nvPr>
        </p:nvSpPr>
        <p:spPr>
          <a:xfrm>
            <a:off x="1593011" y="1723534"/>
            <a:ext cx="9144000" cy="800101"/>
          </a:xfrm>
        </p:spPr>
        <p:txBody>
          <a:bodyPr>
            <a:noAutofit/>
          </a:bodyPr>
          <a:lstStyle>
            <a:lvl1pPr marL="0" indent="0">
              <a:buNone/>
              <a:defRPr sz="4800" b="1">
                <a:solidFill>
                  <a:schemeClr val="bg1"/>
                </a:solidFill>
                <a:latin typeface="Georgia" panose="02040502050405020303" pitchFamily="18" charset="0"/>
              </a:defRPr>
            </a:lvl1pPr>
            <a:lvl2pPr>
              <a:defRPr sz="4800">
                <a:solidFill>
                  <a:schemeClr val="bg1"/>
                </a:solidFill>
                <a:latin typeface="Georgia" panose="02040502050405020303" pitchFamily="18" charset="0"/>
              </a:defRPr>
            </a:lvl2pPr>
            <a:lvl3pPr>
              <a:defRPr sz="4800">
                <a:solidFill>
                  <a:schemeClr val="bg1"/>
                </a:solidFill>
                <a:latin typeface="Georgia" panose="02040502050405020303" pitchFamily="18" charset="0"/>
              </a:defRPr>
            </a:lvl3pPr>
            <a:lvl4pPr>
              <a:defRPr sz="4800">
                <a:solidFill>
                  <a:schemeClr val="bg1"/>
                </a:solidFill>
                <a:latin typeface="Georgia" panose="02040502050405020303" pitchFamily="18" charset="0"/>
              </a:defRPr>
            </a:lvl4pPr>
            <a:lvl5pPr>
              <a:defRPr sz="4800">
                <a:solidFill>
                  <a:schemeClr val="bg1"/>
                </a:solidFill>
                <a:latin typeface="Georgia" panose="02040502050405020303" pitchFamily="18" charset="0"/>
              </a:defRPr>
            </a:lvl5pPr>
          </a:lstStyle>
          <a:p>
            <a:pPr lvl="0"/>
            <a:r>
              <a:rPr lang="en-US"/>
              <a:t>Title in Georgia bold</a:t>
            </a:r>
            <a:endParaRPr lang="en-GB"/>
          </a:p>
        </p:txBody>
      </p:sp>
      <p:sp>
        <p:nvSpPr>
          <p:cNvPr id="15" name="Text Placeholder 14">
            <a:extLst>
              <a:ext uri="{FF2B5EF4-FFF2-40B4-BE49-F238E27FC236}">
                <a16:creationId xmlns:a16="http://schemas.microsoft.com/office/drawing/2014/main" id="{561B7408-4795-D7DF-A95E-3914400DE878}"/>
              </a:ext>
            </a:extLst>
          </p:cNvPr>
          <p:cNvSpPr>
            <a:spLocks noGrp="1"/>
          </p:cNvSpPr>
          <p:nvPr>
            <p:ph type="body" sz="quarter" idx="11" hasCustomPrompt="1"/>
          </p:nvPr>
        </p:nvSpPr>
        <p:spPr>
          <a:xfrm>
            <a:off x="1593011" y="2550105"/>
            <a:ext cx="9144000" cy="800101"/>
          </a:xfrm>
        </p:spPr>
        <p:txBody>
          <a:bodyPr>
            <a:noAutofit/>
          </a:bodyPr>
          <a:lstStyle>
            <a:lvl1pPr marL="0" indent="0">
              <a:buNone/>
              <a:defRPr sz="4800">
                <a:solidFill>
                  <a:schemeClr val="bg1"/>
                </a:solidFill>
                <a:latin typeface="Georgia" panose="02040502050405020303" pitchFamily="18" charset="0"/>
              </a:defRPr>
            </a:lvl1pPr>
            <a:lvl2pPr>
              <a:defRPr sz="4800">
                <a:solidFill>
                  <a:schemeClr val="bg1"/>
                </a:solidFill>
                <a:latin typeface="Georgia" panose="02040502050405020303" pitchFamily="18" charset="0"/>
              </a:defRPr>
            </a:lvl2pPr>
            <a:lvl3pPr>
              <a:defRPr sz="4800">
                <a:solidFill>
                  <a:schemeClr val="bg1"/>
                </a:solidFill>
                <a:latin typeface="Georgia" panose="02040502050405020303" pitchFamily="18" charset="0"/>
              </a:defRPr>
            </a:lvl3pPr>
            <a:lvl4pPr>
              <a:defRPr sz="4800">
                <a:solidFill>
                  <a:schemeClr val="bg1"/>
                </a:solidFill>
                <a:latin typeface="Georgia" panose="02040502050405020303" pitchFamily="18" charset="0"/>
              </a:defRPr>
            </a:lvl4pPr>
            <a:lvl5pPr>
              <a:defRPr sz="4800">
                <a:solidFill>
                  <a:schemeClr val="bg1"/>
                </a:solidFill>
                <a:latin typeface="Georgia" panose="02040502050405020303" pitchFamily="18" charset="0"/>
              </a:defRPr>
            </a:lvl5pPr>
          </a:lstStyle>
          <a:p>
            <a:pPr lvl="0"/>
            <a:r>
              <a:rPr lang="en-US"/>
              <a:t>Sub-title in Georgia regular</a:t>
            </a:r>
            <a:endParaRPr lang="en-GB"/>
          </a:p>
        </p:txBody>
      </p:sp>
      <p:pic>
        <p:nvPicPr>
          <p:cNvPr id="2" name="Picture 1">
            <a:extLst>
              <a:ext uri="{FF2B5EF4-FFF2-40B4-BE49-F238E27FC236}">
                <a16:creationId xmlns:a16="http://schemas.microsoft.com/office/drawing/2014/main" id="{A1A0082E-3893-8AB2-AC51-B183AA658BD0}"/>
              </a:ext>
            </a:extLst>
          </p:cNvPr>
          <p:cNvPicPr/>
          <p:nvPr userDrawn="1"/>
        </p:nvPicPr>
        <p:blipFill>
          <a:blip r:embed="rId2"/>
          <a:stretch>
            <a:fillRect/>
          </a:stretch>
        </p:blipFill>
        <p:spPr>
          <a:xfrm>
            <a:off x="9900000" y="5040000"/>
            <a:ext cx="1734951" cy="1164896"/>
          </a:xfrm>
          <a:prstGeom prst="rect">
            <a:avLst/>
          </a:prstGeom>
        </p:spPr>
      </p:pic>
    </p:spTree>
    <p:extLst>
      <p:ext uri="{BB962C8B-B14F-4D97-AF65-F5344CB8AC3E}">
        <p14:creationId xmlns:p14="http://schemas.microsoft.com/office/powerpoint/2010/main" val="212512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099FF1D-63B1-E21D-5621-3414E46DE343}"/>
              </a:ext>
            </a:extLst>
          </p:cNvPr>
          <p:cNvCxnSpPr/>
          <p:nvPr userDrawn="1"/>
        </p:nvCxnSpPr>
        <p:spPr>
          <a:xfrm>
            <a:off x="679622" y="642554"/>
            <a:ext cx="10800000" cy="0"/>
          </a:xfrm>
          <a:prstGeom prst="line">
            <a:avLst/>
          </a:prstGeom>
          <a:ln>
            <a:solidFill>
              <a:srgbClr val="791957"/>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07B48DE3-6B79-9A8B-7D60-C226F619132D}"/>
              </a:ext>
            </a:extLst>
          </p:cNvPr>
          <p:cNvPicPr/>
          <p:nvPr userDrawn="1"/>
        </p:nvPicPr>
        <p:blipFill>
          <a:blip r:embed="rId2"/>
          <a:srcRect/>
          <a:stretch/>
        </p:blipFill>
        <p:spPr>
          <a:xfrm>
            <a:off x="10440000" y="5580000"/>
            <a:ext cx="1187147" cy="792829"/>
          </a:xfrm>
          <a:prstGeom prst="rect">
            <a:avLst/>
          </a:prstGeom>
        </p:spPr>
      </p:pic>
      <p:sp>
        <p:nvSpPr>
          <p:cNvPr id="15" name="Text Placeholder 14">
            <a:extLst>
              <a:ext uri="{FF2B5EF4-FFF2-40B4-BE49-F238E27FC236}">
                <a16:creationId xmlns:a16="http://schemas.microsoft.com/office/drawing/2014/main" id="{CE8088D1-BA4A-E41F-52A2-7D253744401D}"/>
              </a:ext>
            </a:extLst>
          </p:cNvPr>
          <p:cNvSpPr>
            <a:spLocks noGrp="1"/>
          </p:cNvSpPr>
          <p:nvPr>
            <p:ph type="body" sz="quarter" idx="10" hasCustomPrompt="1"/>
          </p:nvPr>
        </p:nvSpPr>
        <p:spPr>
          <a:xfrm>
            <a:off x="743918" y="266705"/>
            <a:ext cx="10799999" cy="318703"/>
          </a:xfrm>
        </p:spPr>
        <p:txBody>
          <a:bodyPr>
            <a:noAutofit/>
          </a:bodyPr>
          <a:lstStyle>
            <a:lvl1pPr marL="0" indent="0" algn="r">
              <a:buNone/>
              <a:defRPr sz="1800">
                <a:solidFill>
                  <a:srgbClr val="791957"/>
                </a:solidFill>
              </a:defRPr>
            </a:lvl1pPr>
            <a:lvl2pPr algn="r">
              <a:defRPr sz="1800">
                <a:solidFill>
                  <a:srgbClr val="791957"/>
                </a:solidFill>
              </a:defRPr>
            </a:lvl2pPr>
            <a:lvl3pPr algn="r">
              <a:defRPr sz="1800">
                <a:solidFill>
                  <a:srgbClr val="791957"/>
                </a:solidFill>
              </a:defRPr>
            </a:lvl3pPr>
            <a:lvl4pPr algn="r">
              <a:defRPr sz="1800">
                <a:solidFill>
                  <a:srgbClr val="791957"/>
                </a:solidFill>
              </a:defRPr>
            </a:lvl4pPr>
            <a:lvl5pPr algn="r">
              <a:defRPr sz="1800">
                <a:solidFill>
                  <a:srgbClr val="791957"/>
                </a:solidFill>
              </a:defRPr>
            </a:lvl5pPr>
          </a:lstStyle>
          <a:p>
            <a:pPr lvl="0"/>
            <a:r>
              <a:rPr lang="en-US"/>
              <a:t>CORPORATE ppt template</a:t>
            </a:r>
            <a:endParaRPr lang="en-GB"/>
          </a:p>
        </p:txBody>
      </p:sp>
      <p:sp>
        <p:nvSpPr>
          <p:cNvPr id="17" name="Text Placeholder 16">
            <a:extLst>
              <a:ext uri="{FF2B5EF4-FFF2-40B4-BE49-F238E27FC236}">
                <a16:creationId xmlns:a16="http://schemas.microsoft.com/office/drawing/2014/main" id="{D5EBA424-7C56-2D16-D142-992FCFE59622}"/>
              </a:ext>
            </a:extLst>
          </p:cNvPr>
          <p:cNvSpPr>
            <a:spLocks noGrp="1"/>
          </p:cNvSpPr>
          <p:nvPr>
            <p:ph type="body" sz="quarter" idx="11" hasCustomPrompt="1"/>
          </p:nvPr>
        </p:nvSpPr>
        <p:spPr>
          <a:xfrm>
            <a:off x="679620" y="835210"/>
            <a:ext cx="10799999" cy="622114"/>
          </a:xfrm>
        </p:spPr>
        <p:txBody>
          <a:bodyPr>
            <a:normAutofit/>
          </a:bodyPr>
          <a:lstStyle>
            <a:lvl1pPr marL="0" indent="0">
              <a:buNone/>
              <a:defRPr sz="4400" b="1">
                <a:solidFill>
                  <a:srgbClr val="791957"/>
                </a:solidFill>
                <a:latin typeface="Georgia" panose="02040502050405020303" pitchFamily="18" charset="0"/>
              </a:defRPr>
            </a:lvl1pPr>
            <a:lvl2pPr>
              <a:defRPr>
                <a:solidFill>
                  <a:srgbClr val="791957"/>
                </a:solidFill>
                <a:latin typeface="Georgia" panose="02040502050405020303" pitchFamily="18" charset="0"/>
              </a:defRPr>
            </a:lvl2pPr>
            <a:lvl3pPr>
              <a:defRPr>
                <a:solidFill>
                  <a:srgbClr val="791957"/>
                </a:solidFill>
                <a:latin typeface="Georgia" panose="02040502050405020303" pitchFamily="18" charset="0"/>
              </a:defRPr>
            </a:lvl3pPr>
            <a:lvl4pPr>
              <a:defRPr>
                <a:solidFill>
                  <a:srgbClr val="791957"/>
                </a:solidFill>
                <a:latin typeface="Georgia" panose="02040502050405020303" pitchFamily="18" charset="0"/>
              </a:defRPr>
            </a:lvl4pPr>
            <a:lvl5pPr>
              <a:defRPr>
                <a:solidFill>
                  <a:srgbClr val="791957"/>
                </a:solidFill>
                <a:latin typeface="Georgia" panose="02040502050405020303" pitchFamily="18" charset="0"/>
              </a:defRPr>
            </a:lvl5pPr>
          </a:lstStyle>
          <a:p>
            <a:pPr lvl="0"/>
            <a:r>
              <a:rPr lang="en-US"/>
              <a:t>Slide title</a:t>
            </a:r>
            <a:endParaRPr lang="en-GB"/>
          </a:p>
        </p:txBody>
      </p:sp>
      <p:sp>
        <p:nvSpPr>
          <p:cNvPr id="23" name="Text Placeholder 22">
            <a:extLst>
              <a:ext uri="{FF2B5EF4-FFF2-40B4-BE49-F238E27FC236}">
                <a16:creationId xmlns:a16="http://schemas.microsoft.com/office/drawing/2014/main" id="{E9AB4984-EB9C-A8FD-FD75-286C513BF7D9}"/>
              </a:ext>
            </a:extLst>
          </p:cNvPr>
          <p:cNvSpPr>
            <a:spLocks noGrp="1"/>
          </p:cNvSpPr>
          <p:nvPr>
            <p:ph type="body" sz="quarter" idx="12" hasCustomPrompt="1"/>
          </p:nvPr>
        </p:nvSpPr>
        <p:spPr>
          <a:xfrm>
            <a:off x="2019300" y="1955800"/>
            <a:ext cx="7696200" cy="3327400"/>
          </a:xfrm>
        </p:spPr>
        <p:txBody>
          <a:bodyPr>
            <a:normAutofit/>
          </a:bodyPr>
          <a:lstStyle>
            <a:lvl1pPr marL="533400" indent="-533400">
              <a:lnSpc>
                <a:spcPct val="150000"/>
              </a:lnSpc>
              <a:defRPr sz="3600">
                <a:solidFill>
                  <a:srgbClr val="791957"/>
                </a:solidFill>
              </a:defRPr>
            </a:lvl1pPr>
            <a:lvl2pPr>
              <a:defRPr sz="3600">
                <a:solidFill>
                  <a:srgbClr val="791957"/>
                </a:solidFill>
              </a:defRPr>
            </a:lvl2pPr>
            <a:lvl3pPr>
              <a:defRPr sz="3600">
                <a:solidFill>
                  <a:srgbClr val="791957"/>
                </a:solidFill>
              </a:defRPr>
            </a:lvl3pPr>
            <a:lvl4pPr>
              <a:defRPr sz="3600">
                <a:solidFill>
                  <a:srgbClr val="791957"/>
                </a:solidFill>
              </a:defRPr>
            </a:lvl4pPr>
            <a:lvl5pPr>
              <a:defRPr sz="3600">
                <a:solidFill>
                  <a:srgbClr val="791957"/>
                </a:solidFill>
              </a:defRPr>
            </a:lvl5pPr>
          </a:lstStyle>
          <a:p>
            <a:pPr lvl="0"/>
            <a:r>
              <a:rPr lang="en-US"/>
              <a:t>Bullet point list</a:t>
            </a:r>
          </a:p>
        </p:txBody>
      </p:sp>
    </p:spTree>
    <p:extLst>
      <p:ext uri="{BB962C8B-B14F-4D97-AF65-F5344CB8AC3E}">
        <p14:creationId xmlns:p14="http://schemas.microsoft.com/office/powerpoint/2010/main" val="4023468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lternativ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DC672F-6B32-7235-526E-5ABF9BFA0ED7}"/>
              </a:ext>
            </a:extLst>
          </p:cNvPr>
          <p:cNvSpPr/>
          <p:nvPr userDrawn="1"/>
        </p:nvSpPr>
        <p:spPr>
          <a:xfrm>
            <a:off x="0" y="0"/>
            <a:ext cx="12191999" cy="6858000"/>
          </a:xfrm>
          <a:prstGeom prst="rect">
            <a:avLst/>
          </a:prstGeom>
          <a:gradFill flip="none" rotWithShape="1">
            <a:gsLst>
              <a:gs pos="100000">
                <a:schemeClr val="accent3"/>
              </a:gs>
              <a:gs pos="1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099FF1D-63B1-E21D-5621-3414E46DE343}"/>
              </a:ext>
            </a:extLst>
          </p:cNvPr>
          <p:cNvCxnSpPr/>
          <p:nvPr userDrawn="1"/>
        </p:nvCxnSpPr>
        <p:spPr>
          <a:xfrm>
            <a:off x="679622" y="642554"/>
            <a:ext cx="10800000" cy="0"/>
          </a:xfrm>
          <a:prstGeom prst="line">
            <a:avLst/>
          </a:prstGeom>
          <a:ln>
            <a:solidFill>
              <a:srgbClr val="791957"/>
            </a:solidFill>
          </a:ln>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989792F2-55A4-8428-BD73-EDD709D1FD7B}"/>
              </a:ext>
            </a:extLst>
          </p:cNvPr>
          <p:cNvCxnSpPr/>
          <p:nvPr userDrawn="1"/>
        </p:nvCxnSpPr>
        <p:spPr>
          <a:xfrm>
            <a:off x="696000" y="642554"/>
            <a:ext cx="10800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F9918E4D-E796-D1BF-7830-F1880717457F}"/>
              </a:ext>
            </a:extLst>
          </p:cNvPr>
          <p:cNvPicPr/>
          <p:nvPr userDrawn="1"/>
        </p:nvPicPr>
        <p:blipFill>
          <a:blip r:embed="rId2"/>
          <a:stretch>
            <a:fillRect/>
          </a:stretch>
        </p:blipFill>
        <p:spPr>
          <a:xfrm>
            <a:off x="10440000" y="5580000"/>
            <a:ext cx="1187147" cy="797084"/>
          </a:xfrm>
          <a:prstGeom prst="rect">
            <a:avLst/>
          </a:prstGeom>
        </p:spPr>
      </p:pic>
      <p:sp>
        <p:nvSpPr>
          <p:cNvPr id="11" name="Text Placeholder 10">
            <a:extLst>
              <a:ext uri="{FF2B5EF4-FFF2-40B4-BE49-F238E27FC236}">
                <a16:creationId xmlns:a16="http://schemas.microsoft.com/office/drawing/2014/main" id="{9CF0D38C-3CD0-CA4F-A103-2F319208BC3E}"/>
              </a:ext>
            </a:extLst>
          </p:cNvPr>
          <p:cNvSpPr>
            <a:spLocks noGrp="1"/>
          </p:cNvSpPr>
          <p:nvPr>
            <p:ph type="body" sz="quarter" idx="10" hasCustomPrompt="1"/>
          </p:nvPr>
        </p:nvSpPr>
        <p:spPr>
          <a:xfrm>
            <a:off x="760294" y="266258"/>
            <a:ext cx="10783622" cy="286091"/>
          </a:xfrm>
        </p:spPr>
        <p:txBody>
          <a:bodyPr>
            <a:noAutofit/>
          </a:bodyPr>
          <a:lstStyle>
            <a:lvl1pPr marL="0" indent="0" algn="r">
              <a:buNone/>
              <a:defRPr sz="1800">
                <a:solidFill>
                  <a:schemeClr val="bg1"/>
                </a:solidFill>
              </a:defRPr>
            </a:lvl1pPr>
            <a:lvl2pPr algn="r">
              <a:defRPr sz="1800">
                <a:solidFill>
                  <a:schemeClr val="bg1"/>
                </a:solidFill>
              </a:defRPr>
            </a:lvl2pPr>
            <a:lvl3pPr algn="r">
              <a:defRPr sz="1800">
                <a:solidFill>
                  <a:schemeClr val="bg1"/>
                </a:solidFill>
              </a:defRPr>
            </a:lvl3pPr>
            <a:lvl4pPr algn="r">
              <a:defRPr sz="1800">
                <a:solidFill>
                  <a:schemeClr val="bg1"/>
                </a:solidFill>
              </a:defRPr>
            </a:lvl4pPr>
            <a:lvl5pPr algn="r">
              <a:defRPr sz="1800">
                <a:solidFill>
                  <a:schemeClr val="bg1"/>
                </a:solidFill>
              </a:defRPr>
            </a:lvl5pPr>
          </a:lstStyle>
          <a:p>
            <a:pPr lvl="0"/>
            <a:r>
              <a:rPr lang="en-US"/>
              <a:t>CORPORATE ppt template</a:t>
            </a:r>
            <a:endParaRPr lang="en-GB"/>
          </a:p>
        </p:txBody>
      </p:sp>
      <p:sp>
        <p:nvSpPr>
          <p:cNvPr id="13" name="Text Placeholder 12">
            <a:extLst>
              <a:ext uri="{FF2B5EF4-FFF2-40B4-BE49-F238E27FC236}">
                <a16:creationId xmlns:a16="http://schemas.microsoft.com/office/drawing/2014/main" id="{77C7EB6D-2595-8AEB-B210-FC5574760061}"/>
              </a:ext>
            </a:extLst>
          </p:cNvPr>
          <p:cNvSpPr>
            <a:spLocks noGrp="1"/>
          </p:cNvSpPr>
          <p:nvPr>
            <p:ph type="body" sz="quarter" idx="11" hasCustomPrompt="1"/>
          </p:nvPr>
        </p:nvSpPr>
        <p:spPr>
          <a:xfrm>
            <a:off x="696000" y="822965"/>
            <a:ext cx="10783622" cy="655316"/>
          </a:xfrm>
        </p:spPr>
        <p:txBody>
          <a:bodyPr>
            <a:noAutofit/>
          </a:bodyPr>
          <a:lstStyle>
            <a:lvl1pPr marL="0" indent="0">
              <a:buNone/>
              <a:defRPr sz="4400" b="1">
                <a:solidFill>
                  <a:schemeClr val="bg1"/>
                </a:solidFill>
                <a:latin typeface="Georgia" panose="02040502050405020303" pitchFamily="18" charset="0"/>
              </a:defRPr>
            </a:lvl1pPr>
            <a:lvl2pPr>
              <a:defRPr sz="4400" b="1">
                <a:solidFill>
                  <a:schemeClr val="bg1"/>
                </a:solidFill>
                <a:latin typeface="Georgia" panose="02040502050405020303" pitchFamily="18" charset="0"/>
              </a:defRPr>
            </a:lvl2pPr>
            <a:lvl3pPr>
              <a:defRPr sz="4400" b="1">
                <a:solidFill>
                  <a:schemeClr val="bg1"/>
                </a:solidFill>
                <a:latin typeface="Georgia" panose="02040502050405020303" pitchFamily="18" charset="0"/>
              </a:defRPr>
            </a:lvl3pPr>
            <a:lvl4pPr>
              <a:defRPr sz="4400" b="1">
                <a:solidFill>
                  <a:schemeClr val="bg1"/>
                </a:solidFill>
                <a:latin typeface="Georgia" panose="02040502050405020303" pitchFamily="18" charset="0"/>
              </a:defRPr>
            </a:lvl4pPr>
            <a:lvl5pPr>
              <a:defRPr sz="4400" b="1">
                <a:solidFill>
                  <a:schemeClr val="bg1"/>
                </a:solidFill>
                <a:latin typeface="Georgia" panose="02040502050405020303" pitchFamily="18" charset="0"/>
              </a:defRPr>
            </a:lvl5pPr>
          </a:lstStyle>
          <a:p>
            <a:pPr lvl="0"/>
            <a:r>
              <a:rPr lang="en-US"/>
              <a:t>Slide title</a:t>
            </a:r>
            <a:endParaRPr lang="en-GB"/>
          </a:p>
        </p:txBody>
      </p:sp>
      <p:sp>
        <p:nvSpPr>
          <p:cNvPr id="17" name="Text Placeholder 16">
            <a:extLst>
              <a:ext uri="{FF2B5EF4-FFF2-40B4-BE49-F238E27FC236}">
                <a16:creationId xmlns:a16="http://schemas.microsoft.com/office/drawing/2014/main" id="{E641D0E2-3B62-C90C-7885-37D19C08282F}"/>
              </a:ext>
            </a:extLst>
          </p:cNvPr>
          <p:cNvSpPr>
            <a:spLocks noGrp="1"/>
          </p:cNvSpPr>
          <p:nvPr>
            <p:ph type="body" sz="quarter" idx="12" hasCustomPrompt="1"/>
          </p:nvPr>
        </p:nvSpPr>
        <p:spPr>
          <a:xfrm>
            <a:off x="2019300" y="1955800"/>
            <a:ext cx="7759700" cy="3314700"/>
          </a:xfrm>
        </p:spPr>
        <p:txBody>
          <a:bodyPr>
            <a:normAutofit/>
          </a:bodyPr>
          <a:lstStyle>
            <a:lvl1pPr marL="533400" indent="-533400">
              <a:lnSpc>
                <a:spcPct val="150000"/>
              </a:lnSpc>
              <a:defRPr sz="3600">
                <a:solidFill>
                  <a:schemeClr val="bg1"/>
                </a:solidFill>
              </a:defRPr>
            </a:lvl1pPr>
            <a:lvl2pPr>
              <a:lnSpc>
                <a:spcPct val="150000"/>
              </a:lnSpc>
              <a:defRPr sz="3600">
                <a:solidFill>
                  <a:schemeClr val="bg1"/>
                </a:solidFill>
              </a:defRPr>
            </a:lvl2pPr>
            <a:lvl3pPr>
              <a:lnSpc>
                <a:spcPct val="150000"/>
              </a:lnSpc>
              <a:defRPr sz="3600">
                <a:solidFill>
                  <a:schemeClr val="bg1"/>
                </a:solidFill>
              </a:defRPr>
            </a:lvl3pPr>
            <a:lvl4pPr>
              <a:lnSpc>
                <a:spcPct val="150000"/>
              </a:lnSpc>
              <a:defRPr sz="3600">
                <a:solidFill>
                  <a:schemeClr val="bg1"/>
                </a:solidFill>
              </a:defRPr>
            </a:lvl4pPr>
            <a:lvl5pPr>
              <a:lnSpc>
                <a:spcPct val="150000"/>
              </a:lnSpc>
              <a:defRPr sz="3600">
                <a:solidFill>
                  <a:schemeClr val="bg1"/>
                </a:solidFill>
              </a:defRPr>
            </a:lvl5pPr>
          </a:lstStyle>
          <a:p>
            <a:pPr lvl="0"/>
            <a:r>
              <a:rPr lang="en-US"/>
              <a:t>Bullet point list</a:t>
            </a:r>
            <a:endParaRPr lang="en-GB"/>
          </a:p>
        </p:txBody>
      </p:sp>
    </p:spTree>
    <p:extLst>
      <p:ext uri="{BB962C8B-B14F-4D97-AF65-F5344CB8AC3E}">
        <p14:creationId xmlns:p14="http://schemas.microsoft.com/office/powerpoint/2010/main" val="268016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713AB-F8F6-F89C-0A26-A29016F0C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0F113C-2554-FC9B-4254-CC73A7406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F7531-6990-1458-465F-59996A660C76}"/>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5" name="Footer Placeholder 4">
            <a:extLst>
              <a:ext uri="{FF2B5EF4-FFF2-40B4-BE49-F238E27FC236}">
                <a16:creationId xmlns:a16="http://schemas.microsoft.com/office/drawing/2014/main" id="{6CA75A18-6858-0D62-BF6E-B65AC87E6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DF8CE7-0A0B-1E91-16B2-4A96B8D05B3C}"/>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182771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D3BF-66DE-71A5-0415-6862CAAD1F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23C9D3-F624-ECC7-CEFB-6E29A4DFA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D90FBD-83F6-2517-3BDA-F4F9E8BFA655}"/>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5" name="Footer Placeholder 4">
            <a:extLst>
              <a:ext uri="{FF2B5EF4-FFF2-40B4-BE49-F238E27FC236}">
                <a16:creationId xmlns:a16="http://schemas.microsoft.com/office/drawing/2014/main" id="{8D5D0CEC-6E75-15FE-A69F-D616BC3C5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2FDE38-6DE0-C6C7-D3D1-A92774BE647B}"/>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2972991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E409-30DB-76DE-CD68-BCCE52F375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7AA61D-E3E9-C06E-D3D1-25CF7E550C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991D58-A0B2-8D02-50C5-402213CDDFFB}"/>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5" name="Footer Placeholder 4">
            <a:extLst>
              <a:ext uri="{FF2B5EF4-FFF2-40B4-BE49-F238E27FC236}">
                <a16:creationId xmlns:a16="http://schemas.microsoft.com/office/drawing/2014/main" id="{297A0767-E102-A33C-0F2B-8EC0B0E1B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9AA8C-41B5-7CB0-A57B-A49A91967B72}"/>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389035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999B-9B24-9F70-06DC-B0CB8FF0AD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380B8-27AA-28C6-A644-337CF98C9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A6E324-991F-569B-AC15-1CE01235F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BFDC7B-2461-9089-1199-A7E8DDC2E12E}"/>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6" name="Footer Placeholder 5">
            <a:extLst>
              <a:ext uri="{FF2B5EF4-FFF2-40B4-BE49-F238E27FC236}">
                <a16:creationId xmlns:a16="http://schemas.microsoft.com/office/drawing/2014/main" id="{FF95CADF-5034-01CE-0523-9EBB47BB1C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EA6907-B0BE-1C71-9D2B-15842752A684}"/>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357714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740A-C876-15CD-77CA-35C6F6D3D63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68FBF1-BE92-AA1B-F2DD-56CACC0B65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8C2AEF-EA14-8331-DA7F-A5153743822F}"/>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5" name="Footer Placeholder 4">
            <a:extLst>
              <a:ext uri="{FF2B5EF4-FFF2-40B4-BE49-F238E27FC236}">
                <a16:creationId xmlns:a16="http://schemas.microsoft.com/office/drawing/2014/main" id="{1F9AA50E-4875-2E02-5A12-436FD73004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585B7-50AC-A844-5582-6966D5B68C2F}"/>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3139860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4597-A316-7052-D447-9341EE5561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F301B-EA55-6A35-F261-EB3CFC934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1C2D18-00F5-005E-E4D0-E4A68A3D8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17EF60-D5EC-F823-2D00-547613A68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51DFD0-775C-3A38-E3EA-DAA1A65D6E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3EDFC5-0A1D-E667-9CBA-9761879C79A9}"/>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8" name="Footer Placeholder 7">
            <a:extLst>
              <a:ext uri="{FF2B5EF4-FFF2-40B4-BE49-F238E27FC236}">
                <a16:creationId xmlns:a16="http://schemas.microsoft.com/office/drawing/2014/main" id="{592CA0BB-917E-6B9E-865E-9CA031773C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F7B963-5D39-B2C7-084D-5D9528C411B2}"/>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359432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60AD-94BA-389F-E33B-B4FEF28706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A47F38-060C-44B7-19D1-1E9AB9F38732}"/>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4" name="Footer Placeholder 3">
            <a:extLst>
              <a:ext uri="{FF2B5EF4-FFF2-40B4-BE49-F238E27FC236}">
                <a16:creationId xmlns:a16="http://schemas.microsoft.com/office/drawing/2014/main" id="{5D87BC32-2836-5AE6-7B86-6884A06AD8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D5C3C5-2A7F-6204-8231-61423CBF1678}"/>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3558050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AF31F-8539-2334-30ED-306246EE6595}"/>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3" name="Footer Placeholder 2">
            <a:extLst>
              <a:ext uri="{FF2B5EF4-FFF2-40B4-BE49-F238E27FC236}">
                <a16:creationId xmlns:a16="http://schemas.microsoft.com/office/drawing/2014/main" id="{BC920FEC-6BCB-AB52-5B90-0DEDB766FD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742F62-C036-FA7F-D193-53A736CE6447}"/>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1300484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90E7-2DC7-135B-D47F-B9038473D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C0C993-FA9C-9EAF-99BC-ECCDBB0E8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B92EE9-82F3-75B0-C2EB-254C503A6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94248-C435-E671-8553-4014BA34899F}"/>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6" name="Footer Placeholder 5">
            <a:extLst>
              <a:ext uri="{FF2B5EF4-FFF2-40B4-BE49-F238E27FC236}">
                <a16:creationId xmlns:a16="http://schemas.microsoft.com/office/drawing/2014/main" id="{2C9341BB-5176-9C5C-11D9-2408EDA300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D549DF-77D4-3007-9377-0120706392DA}"/>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425022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4761-6A5F-F0A1-08E4-2373500E8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F52BC6-3630-60C4-0D0A-E9AF3376E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96A624-D565-1F73-8536-508A3CCBA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C1275-DFA9-64F6-7BAE-0B4E782BE61C}"/>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6" name="Footer Placeholder 5">
            <a:extLst>
              <a:ext uri="{FF2B5EF4-FFF2-40B4-BE49-F238E27FC236}">
                <a16:creationId xmlns:a16="http://schemas.microsoft.com/office/drawing/2014/main" id="{BB84F6A2-F273-0522-6806-2F8AD2D4D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06268-A2D8-4128-0DC7-6AE3C2819725}"/>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1321133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4588-1344-32FB-B765-754448FCE8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C33925-9929-5E07-2104-796ACD2FA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4987A-81AC-7952-2205-E41B91B3EEFB}"/>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5" name="Footer Placeholder 4">
            <a:extLst>
              <a:ext uri="{FF2B5EF4-FFF2-40B4-BE49-F238E27FC236}">
                <a16:creationId xmlns:a16="http://schemas.microsoft.com/office/drawing/2014/main" id="{2C9E4788-4CD5-B14B-D4B5-5AB928DB9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C18F9-F045-31AA-84CB-151DB32A4459}"/>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2025457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4688C-E574-D0D9-40B6-23B7098CE7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826FEA-D9D7-7679-3BF9-56EADE805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807FA9-FDA8-03C5-EAAB-8844560AE304}"/>
              </a:ext>
            </a:extLst>
          </p:cNvPr>
          <p:cNvSpPr>
            <a:spLocks noGrp="1"/>
          </p:cNvSpPr>
          <p:nvPr>
            <p:ph type="dt" sz="half" idx="10"/>
          </p:nvPr>
        </p:nvSpPr>
        <p:spPr/>
        <p:txBody>
          <a:bodyPr/>
          <a:lstStyle/>
          <a:p>
            <a:fld id="{57D60646-EBD4-4357-83FC-694E5C400BAC}" type="datetimeFigureOut">
              <a:rPr lang="en-GB" smtClean="0"/>
              <a:t>19/06/2025</a:t>
            </a:fld>
            <a:endParaRPr lang="en-GB"/>
          </a:p>
        </p:txBody>
      </p:sp>
      <p:sp>
        <p:nvSpPr>
          <p:cNvPr id="5" name="Footer Placeholder 4">
            <a:extLst>
              <a:ext uri="{FF2B5EF4-FFF2-40B4-BE49-F238E27FC236}">
                <a16:creationId xmlns:a16="http://schemas.microsoft.com/office/drawing/2014/main" id="{87A16B93-E3BF-3A90-52AE-776E74054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4BE7A-B769-9B55-121F-D8B1D92F160B}"/>
              </a:ext>
            </a:extLst>
          </p:cNvPr>
          <p:cNvSpPr>
            <a:spLocks noGrp="1"/>
          </p:cNvSpPr>
          <p:nvPr>
            <p:ph type="sldNum" sz="quarter" idx="12"/>
          </p:nvPr>
        </p:nvSpPr>
        <p:spPr/>
        <p:txBody>
          <a:bodyPr/>
          <a:lstStyle/>
          <a:p>
            <a:fld id="{6D382F72-5628-4811-8726-2C2B56C54904}" type="slidenum">
              <a:rPr lang="en-GB" smtClean="0"/>
              <a:t>‹#›</a:t>
            </a:fld>
            <a:endParaRPr lang="en-GB"/>
          </a:p>
        </p:txBody>
      </p:sp>
    </p:spTree>
    <p:extLst>
      <p:ext uri="{BB962C8B-B14F-4D97-AF65-F5344CB8AC3E}">
        <p14:creationId xmlns:p14="http://schemas.microsoft.com/office/powerpoint/2010/main" val="323610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DFFE-0104-4E33-6A3B-27A6375BD66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282732F-AA99-2FA9-721D-4B2A54A036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54BB06-1A32-2885-6785-5E16DBD419A6}"/>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5" name="Footer Placeholder 4">
            <a:extLst>
              <a:ext uri="{FF2B5EF4-FFF2-40B4-BE49-F238E27FC236}">
                <a16:creationId xmlns:a16="http://schemas.microsoft.com/office/drawing/2014/main" id="{215CBD75-27BE-EB14-D7B6-E92F8BF934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55D23-04B1-D0AD-2597-5431EC5C5FD2}"/>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182820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77BE-F746-5FD1-D6E9-206BCB216E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2152668-7844-E2E5-55AE-BE5F13EDE2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69372ED-7547-1232-4E1F-6501C5966E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B407012-DCBC-0F28-FB9B-FF84B6D24928}"/>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6" name="Footer Placeholder 5">
            <a:extLst>
              <a:ext uri="{FF2B5EF4-FFF2-40B4-BE49-F238E27FC236}">
                <a16:creationId xmlns:a16="http://schemas.microsoft.com/office/drawing/2014/main" id="{BBC2562B-B9C9-D532-99A3-88FD50E06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33A24-52CD-B3D1-E3F4-CBD18CF8126B}"/>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352286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CF2F-81A7-50E6-7A99-1CA83A2C2B9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1F3DE88-8882-412D-0C7D-6B2E53CB26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9AAC0D-9574-2F47-579D-D0BB889219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83A14C0-5A33-CD2D-EC4D-6C1567053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070E1D-5912-1E46-C3B4-B9DD140312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648B74A-65DA-49E2-DA83-64A1D464FB59}"/>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8" name="Footer Placeholder 7">
            <a:extLst>
              <a:ext uri="{FF2B5EF4-FFF2-40B4-BE49-F238E27FC236}">
                <a16:creationId xmlns:a16="http://schemas.microsoft.com/office/drawing/2014/main" id="{64D4A197-2038-733D-7097-3EFDFD0B6E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5C1373-1604-2F73-4D23-2FAB5C8F46E6}"/>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228273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3C19-DDA5-4B04-8D65-5312EAF998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3FE70EF-45EF-DC7E-09F7-CC2217D84C60}"/>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4" name="Footer Placeholder 3">
            <a:extLst>
              <a:ext uri="{FF2B5EF4-FFF2-40B4-BE49-F238E27FC236}">
                <a16:creationId xmlns:a16="http://schemas.microsoft.com/office/drawing/2014/main" id="{683A25F7-D278-B351-0423-48AC4A0F59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1E40AB-6274-1881-A225-6F41E712098D}"/>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149819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719B2-21D3-BD53-95D7-B14748B5001F}"/>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3" name="Footer Placeholder 2">
            <a:extLst>
              <a:ext uri="{FF2B5EF4-FFF2-40B4-BE49-F238E27FC236}">
                <a16:creationId xmlns:a16="http://schemas.microsoft.com/office/drawing/2014/main" id="{BA8C7867-2585-4DB0-8079-2241FE6A9D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066C47-B625-2528-3865-FD8F4F564F52}"/>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396958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F825-B747-BD2F-1940-5500631976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9AD195E-0F93-76B5-DC62-C13559BDD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7EC93A9-6B44-4295-AEDC-0AC26B19E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ADE237-CE1C-5481-5365-17C7363B49AA}"/>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6" name="Footer Placeholder 5">
            <a:extLst>
              <a:ext uri="{FF2B5EF4-FFF2-40B4-BE49-F238E27FC236}">
                <a16:creationId xmlns:a16="http://schemas.microsoft.com/office/drawing/2014/main" id="{03CD87CA-46B5-88CC-B5D6-0BCB5D81C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98C471-7C1E-585E-26FD-A769D14C07D1}"/>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300440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7AD1-31B0-C1E9-FBFC-40CF005AD8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B8F7161-5565-1285-BA1E-27CC46C42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6AC951-F995-DD31-25D4-B476F7C47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3F1BA8-DFBA-E797-6DF4-80B89721379A}"/>
              </a:ext>
            </a:extLst>
          </p:cNvPr>
          <p:cNvSpPr>
            <a:spLocks noGrp="1"/>
          </p:cNvSpPr>
          <p:nvPr>
            <p:ph type="dt" sz="half" idx="10"/>
          </p:nvPr>
        </p:nvSpPr>
        <p:spPr/>
        <p:txBody>
          <a:bodyPr/>
          <a:lstStyle/>
          <a:p>
            <a:fld id="{3348BC0E-3508-40DE-AFCF-1D9DFBB9E372}" type="datetimeFigureOut">
              <a:rPr lang="en-GB" smtClean="0"/>
              <a:t>19/06/2025</a:t>
            </a:fld>
            <a:endParaRPr lang="en-GB"/>
          </a:p>
        </p:txBody>
      </p:sp>
      <p:sp>
        <p:nvSpPr>
          <p:cNvPr id="6" name="Footer Placeholder 5">
            <a:extLst>
              <a:ext uri="{FF2B5EF4-FFF2-40B4-BE49-F238E27FC236}">
                <a16:creationId xmlns:a16="http://schemas.microsoft.com/office/drawing/2014/main" id="{BC750570-CC57-67CD-BB9E-D1F04EEA77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BEADA-EB7C-936A-B073-C8F31353EC62}"/>
              </a:ext>
            </a:extLst>
          </p:cNvPr>
          <p:cNvSpPr>
            <a:spLocks noGrp="1"/>
          </p:cNvSpPr>
          <p:nvPr>
            <p:ph type="sldNum" sz="quarter" idx="12"/>
          </p:nvPr>
        </p:nvSpPr>
        <p:spPr/>
        <p:txBody>
          <a:bodyPr/>
          <a:lstStyle/>
          <a:p>
            <a:fld id="{0E286C48-A777-4595-8F47-91DB94A9E12F}" type="slidenum">
              <a:rPr lang="en-GB" smtClean="0"/>
              <a:t>‹#›</a:t>
            </a:fld>
            <a:endParaRPr lang="en-GB"/>
          </a:p>
        </p:txBody>
      </p:sp>
    </p:spTree>
    <p:extLst>
      <p:ext uri="{BB962C8B-B14F-4D97-AF65-F5344CB8AC3E}">
        <p14:creationId xmlns:p14="http://schemas.microsoft.com/office/powerpoint/2010/main" val="401660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20245-1C19-73EB-6E15-58B084CAA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854BC00-9911-2E15-190B-7702D631D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51E3BB9-136A-167A-DAE3-5C6B47580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48BC0E-3508-40DE-AFCF-1D9DFBB9E372}" type="datetimeFigureOut">
              <a:rPr lang="en-GB" smtClean="0"/>
              <a:t>19/06/2025</a:t>
            </a:fld>
            <a:endParaRPr lang="en-GB"/>
          </a:p>
        </p:txBody>
      </p:sp>
      <p:sp>
        <p:nvSpPr>
          <p:cNvPr id="5" name="Footer Placeholder 4">
            <a:extLst>
              <a:ext uri="{FF2B5EF4-FFF2-40B4-BE49-F238E27FC236}">
                <a16:creationId xmlns:a16="http://schemas.microsoft.com/office/drawing/2014/main" id="{695D0737-4E7C-22A6-FC77-F012A72847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FA1A60-E012-1A07-EC95-FAB6E2413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286C48-A777-4595-8F47-91DB94A9E12F}" type="slidenum">
              <a:rPr lang="en-GB" smtClean="0"/>
              <a:t>‹#›</a:t>
            </a:fld>
            <a:endParaRPr lang="en-GB"/>
          </a:p>
        </p:txBody>
      </p:sp>
    </p:spTree>
    <p:extLst>
      <p:ext uri="{BB962C8B-B14F-4D97-AF65-F5344CB8AC3E}">
        <p14:creationId xmlns:p14="http://schemas.microsoft.com/office/powerpoint/2010/main" val="3490185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66543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8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A5699-A475-0A12-6D45-E204E1775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9BA5F0-74A7-6CAE-9F1C-3296B143C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EB407-DC17-0BCE-9972-DC5EC231F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D60646-EBD4-4357-83FC-694E5C400BAC}" type="datetimeFigureOut">
              <a:rPr lang="en-GB" smtClean="0"/>
              <a:t>19/06/2025</a:t>
            </a:fld>
            <a:endParaRPr lang="en-GB"/>
          </a:p>
        </p:txBody>
      </p:sp>
      <p:sp>
        <p:nvSpPr>
          <p:cNvPr id="5" name="Footer Placeholder 4">
            <a:extLst>
              <a:ext uri="{FF2B5EF4-FFF2-40B4-BE49-F238E27FC236}">
                <a16:creationId xmlns:a16="http://schemas.microsoft.com/office/drawing/2014/main" id="{41BFDE71-43FD-4460-47DC-F13A17268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62FB87-2839-63CC-8D33-B03D09E22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382F72-5628-4811-8726-2C2B56C54904}" type="slidenum">
              <a:rPr lang="en-GB" smtClean="0"/>
              <a:t>‹#›</a:t>
            </a:fld>
            <a:endParaRPr lang="en-GB"/>
          </a:p>
        </p:txBody>
      </p:sp>
    </p:spTree>
    <p:extLst>
      <p:ext uri="{BB962C8B-B14F-4D97-AF65-F5344CB8AC3E}">
        <p14:creationId xmlns:p14="http://schemas.microsoft.com/office/powerpoint/2010/main" val="169252378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9E7F6.90B67CF0"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8B0621-B4A5-61C1-16F3-2BDDFC374D9F}"/>
              </a:ext>
            </a:extLst>
          </p:cNvPr>
          <p:cNvSpPr>
            <a:spLocks noGrp="1"/>
          </p:cNvSpPr>
          <p:nvPr>
            <p:ph type="subTitle" idx="1"/>
          </p:nvPr>
        </p:nvSpPr>
        <p:spPr>
          <a:xfrm>
            <a:off x="1524000" y="5597525"/>
            <a:ext cx="9144000" cy="588962"/>
          </a:xfrm>
        </p:spPr>
        <p:txBody>
          <a:bodyPr/>
          <a:lstStyle/>
          <a:p>
            <a:r>
              <a:rPr lang="en-GB" b="1">
                <a:solidFill>
                  <a:schemeClr val="accent1"/>
                </a:solidFill>
              </a:rPr>
              <a:t>PACC Connect Event 3</a:t>
            </a:r>
            <a:r>
              <a:rPr lang="en-GB" b="1" baseline="30000">
                <a:solidFill>
                  <a:schemeClr val="accent1"/>
                </a:solidFill>
              </a:rPr>
              <a:t>rd</a:t>
            </a:r>
            <a:r>
              <a:rPr lang="en-GB" b="1">
                <a:solidFill>
                  <a:schemeClr val="accent1"/>
                </a:solidFill>
              </a:rPr>
              <a:t> June 2025</a:t>
            </a:r>
          </a:p>
        </p:txBody>
      </p:sp>
      <p:pic>
        <p:nvPicPr>
          <p:cNvPr id="1028" name="Picture 4">
            <a:extLst>
              <a:ext uri="{FF2B5EF4-FFF2-40B4-BE49-F238E27FC236}">
                <a16:creationId xmlns:a16="http://schemas.microsoft.com/office/drawing/2014/main" id="{44ABD609-E76F-AA71-9B9F-495FD5868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671513"/>
            <a:ext cx="7934325" cy="423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902EC5-3AE8-21A2-4647-C9C5B6442D22}"/>
              </a:ext>
            </a:extLst>
          </p:cNvPr>
          <p:cNvSpPr txBox="1"/>
          <p:nvPr/>
        </p:nvSpPr>
        <p:spPr>
          <a:xfrm>
            <a:off x="411480" y="283464"/>
            <a:ext cx="2121408" cy="369332"/>
          </a:xfrm>
          <a:prstGeom prst="rect">
            <a:avLst/>
          </a:prstGeom>
          <a:noFill/>
        </p:spPr>
        <p:txBody>
          <a:bodyPr wrap="square" rtlCol="0">
            <a:spAutoFit/>
          </a:bodyPr>
          <a:lstStyle/>
          <a:p>
            <a:r>
              <a:rPr lang="en-GB" b="1">
                <a:solidFill>
                  <a:schemeClr val="accent1"/>
                </a:solidFill>
              </a:rPr>
              <a:t>Draft Slides</a:t>
            </a:r>
          </a:p>
        </p:txBody>
      </p:sp>
    </p:spTree>
    <p:extLst>
      <p:ext uri="{BB962C8B-B14F-4D97-AF65-F5344CB8AC3E}">
        <p14:creationId xmlns:p14="http://schemas.microsoft.com/office/powerpoint/2010/main" val="337793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D9DB8-80AD-23F2-4594-6A974AEA2424}"/>
              </a:ext>
            </a:extLst>
          </p:cNvPr>
          <p:cNvPicPr>
            <a:picLocks noChangeAspect="1"/>
          </p:cNvPicPr>
          <p:nvPr/>
        </p:nvPicPr>
        <p:blipFill>
          <a:blip r:embed="rId2"/>
          <a:stretch>
            <a:fillRect/>
          </a:stretch>
        </p:blipFill>
        <p:spPr>
          <a:xfrm>
            <a:off x="9023684" y="5242853"/>
            <a:ext cx="2933570" cy="1504856"/>
          </a:xfrm>
          <a:prstGeom prst="rect">
            <a:avLst/>
          </a:prstGeom>
        </p:spPr>
      </p:pic>
      <p:sp>
        <p:nvSpPr>
          <p:cNvPr id="16" name="Rectangle: Rounded Corners 15">
            <a:extLst>
              <a:ext uri="{FF2B5EF4-FFF2-40B4-BE49-F238E27FC236}">
                <a16:creationId xmlns:a16="http://schemas.microsoft.com/office/drawing/2014/main" id="{F83864F1-5633-333D-4384-0E25823E32A4}"/>
              </a:ext>
            </a:extLst>
          </p:cNvPr>
          <p:cNvSpPr/>
          <p:nvPr/>
        </p:nvSpPr>
        <p:spPr>
          <a:xfrm>
            <a:off x="320843" y="654662"/>
            <a:ext cx="8153397" cy="8442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b="1"/>
              <a:t>Tier 1</a:t>
            </a:r>
            <a:r>
              <a:rPr lang="en-GB" sz="1600"/>
              <a:t> – </a:t>
            </a:r>
            <a:r>
              <a:rPr lang="en-GB" sz="1600" b="1"/>
              <a:t>Targeted Support in Mainstream schools.</a:t>
            </a:r>
            <a:r>
              <a:rPr lang="en-GB" sz="1600"/>
              <a:t> The LA has provided financial and practical support to schools to enable them to develop Tier 1 AP support within their school settings. </a:t>
            </a:r>
          </a:p>
        </p:txBody>
      </p:sp>
      <p:sp>
        <p:nvSpPr>
          <p:cNvPr id="17" name="Rectangle: Rounded Corners 16">
            <a:extLst>
              <a:ext uri="{FF2B5EF4-FFF2-40B4-BE49-F238E27FC236}">
                <a16:creationId xmlns:a16="http://schemas.microsoft.com/office/drawing/2014/main" id="{1AA06646-8B66-C98A-A844-67EEEB8026D3}"/>
              </a:ext>
            </a:extLst>
          </p:cNvPr>
          <p:cNvSpPr/>
          <p:nvPr/>
        </p:nvSpPr>
        <p:spPr>
          <a:xfrm>
            <a:off x="320842" y="1530488"/>
            <a:ext cx="8151393" cy="120315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b="1"/>
              <a:t>Tier 2 – Adaptive Learning Provisions (ALPs) in Secondary Schools.</a:t>
            </a:r>
            <a:r>
              <a:rPr lang="en-GB" sz="1600"/>
              <a:t> Kate Barker (AP Lead) has been working with 4 secondary schools to develop Tier 2 ALP provisions. These provisions collectively provide 36-one term placements for children at risk of exclusion. ALPs accept referrals for a placement for a young person from within their own school settings and from other secondary schools across the city.</a:t>
            </a:r>
          </a:p>
        </p:txBody>
      </p:sp>
      <p:sp>
        <p:nvSpPr>
          <p:cNvPr id="18" name="Rectangle: Rounded Corners 17">
            <a:extLst>
              <a:ext uri="{FF2B5EF4-FFF2-40B4-BE49-F238E27FC236}">
                <a16:creationId xmlns:a16="http://schemas.microsoft.com/office/drawing/2014/main" id="{0789C30A-5376-19C3-F83F-89D132F5B1A3}"/>
              </a:ext>
            </a:extLst>
          </p:cNvPr>
          <p:cNvSpPr/>
          <p:nvPr/>
        </p:nvSpPr>
        <p:spPr>
          <a:xfrm>
            <a:off x="320842" y="2733646"/>
            <a:ext cx="8151393" cy="9961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b="1"/>
              <a:t>Tier 2 – Pupil Referral Unit placements </a:t>
            </a:r>
            <a:r>
              <a:rPr lang="en-GB" sz="1600"/>
              <a:t>(registered provision)</a:t>
            </a:r>
            <a:r>
              <a:rPr lang="en-GB" sz="1600" b="1"/>
              <a:t>.</a:t>
            </a:r>
            <a:r>
              <a:rPr lang="en-GB" sz="1600"/>
              <a:t> Together with the Head Teacher of Central Hub Brighton, we have created a number of one-term assessment placements for both KS2 pupils at Fairlight Primary school and secondary aged KS3/4 pupils at Lynchet Close.</a:t>
            </a:r>
          </a:p>
        </p:txBody>
      </p:sp>
      <p:sp>
        <p:nvSpPr>
          <p:cNvPr id="19" name="TextBox 18">
            <a:extLst>
              <a:ext uri="{FF2B5EF4-FFF2-40B4-BE49-F238E27FC236}">
                <a16:creationId xmlns:a16="http://schemas.microsoft.com/office/drawing/2014/main" id="{2300F93C-9C8A-97BD-4CB5-F0AFA498A60D}"/>
              </a:ext>
            </a:extLst>
          </p:cNvPr>
          <p:cNvSpPr txBox="1"/>
          <p:nvPr/>
        </p:nvSpPr>
        <p:spPr>
          <a:xfrm>
            <a:off x="150394" y="70184"/>
            <a:ext cx="113197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t>Developments in Alternative Provision in Brighton &amp; Hove</a:t>
            </a:r>
          </a:p>
        </p:txBody>
      </p:sp>
      <p:sp>
        <p:nvSpPr>
          <p:cNvPr id="20" name="Rectangle: Rounded Corners 19">
            <a:extLst>
              <a:ext uri="{FF2B5EF4-FFF2-40B4-BE49-F238E27FC236}">
                <a16:creationId xmlns:a16="http://schemas.microsoft.com/office/drawing/2014/main" id="{BD3D52FB-2F90-FFE5-CFBD-4B7188E430E5}"/>
              </a:ext>
            </a:extLst>
          </p:cNvPr>
          <p:cNvSpPr/>
          <p:nvPr/>
        </p:nvSpPr>
        <p:spPr>
          <a:xfrm>
            <a:off x="320843" y="5502680"/>
            <a:ext cx="8151394" cy="1323471"/>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GB" sz="1600" b="1"/>
              <a:t>Tier 3 – Transitional Placements.</a:t>
            </a:r>
            <a:r>
              <a:rPr lang="en-GB" sz="1600"/>
              <a:t> Transitional placements are provided by Central Hub Brighton (PRU) and support children with SEMH needs who require a longer-term placement whilst they transition to another mainstream setting, a specialist setting or a Post-16 educational placement. Tier 3 placements are currently offered at Connaught Road (KS2) and The Connected Hub (Year 11)</a:t>
            </a:r>
          </a:p>
        </p:txBody>
      </p:sp>
      <p:sp>
        <p:nvSpPr>
          <p:cNvPr id="21" name="Rectangle: Rounded Corners 20">
            <a:extLst>
              <a:ext uri="{FF2B5EF4-FFF2-40B4-BE49-F238E27FC236}">
                <a16:creationId xmlns:a16="http://schemas.microsoft.com/office/drawing/2014/main" id="{E1C96E49-465D-2B78-437B-5AD20FF010E3}"/>
              </a:ext>
            </a:extLst>
          </p:cNvPr>
          <p:cNvSpPr/>
          <p:nvPr/>
        </p:nvSpPr>
        <p:spPr>
          <a:xfrm>
            <a:off x="320842" y="3740995"/>
            <a:ext cx="8151393" cy="1761681"/>
          </a:xfrm>
          <a:prstGeom prst="round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GB" sz="1600" b="1"/>
              <a:t>Tier 2 – Unregistered Alternative Provision</a:t>
            </a:r>
            <a:r>
              <a:rPr lang="en-GB" sz="1600"/>
              <a:t>. Katie Rowe (AP commissioner) has been working to develop an AP Approved Providers directory for BHCC. The Directory will soon be available for Parents/Carers to access via the Council website. Approved Providers are  required to participate in a Quality Assurance and Safeguarding checks process before becoming 'approved.'  Tier 2 unregistered AP is usually commissioned by schools as part of a flexible timetable. Parents/carers seeking an AP placement for their child should contact their child's SENCO  to discuss this in the first instance.</a:t>
            </a:r>
          </a:p>
        </p:txBody>
      </p:sp>
      <p:sp>
        <p:nvSpPr>
          <p:cNvPr id="22" name="Rectangle: Rounded Corners 21">
            <a:extLst>
              <a:ext uri="{FF2B5EF4-FFF2-40B4-BE49-F238E27FC236}">
                <a16:creationId xmlns:a16="http://schemas.microsoft.com/office/drawing/2014/main" id="{A9CA7D2E-30DD-6B4D-1871-C0A000EF83DD}"/>
              </a:ext>
            </a:extLst>
          </p:cNvPr>
          <p:cNvSpPr/>
          <p:nvPr/>
        </p:nvSpPr>
        <p:spPr>
          <a:xfrm>
            <a:off x="8472238" y="1564107"/>
            <a:ext cx="3579394" cy="3098128"/>
          </a:xfrm>
          <a:prstGeom prst="roundRect">
            <a:avLst/>
          </a:prstGeom>
          <a:solidFill>
            <a:schemeClr val="tx2">
              <a:lumMod val="10000"/>
              <a:lumOff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a:t>AP Specialist Task Force (APST).</a:t>
            </a:r>
            <a:r>
              <a:rPr lang="en-GB" sz="1600"/>
              <a:t> </a:t>
            </a:r>
            <a:r>
              <a:rPr lang="en-GB" sz="1400"/>
              <a:t>As part of the SEND &amp; AP Change Programme we have been piloting an APST model. The team comprising a wide range of professionals are currently co-located at the Lynchet Close PRU site. The team work with CYP and their families who are most at risk of disengagement, violence and criminal activity. </a:t>
            </a:r>
            <a:r>
              <a:rPr lang="en-GB" sz="1600"/>
              <a:t> </a:t>
            </a:r>
            <a:r>
              <a:rPr lang="en-GB" sz="1400"/>
              <a:t>We plan to extend this model to provide outreach support to schools from September 2025.</a:t>
            </a:r>
          </a:p>
        </p:txBody>
      </p:sp>
    </p:spTree>
    <p:extLst>
      <p:ext uri="{BB962C8B-B14F-4D97-AF65-F5344CB8AC3E}">
        <p14:creationId xmlns:p14="http://schemas.microsoft.com/office/powerpoint/2010/main" val="73934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426B4B-F78C-4131-CFBA-BC156A62751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B107E89-EBDE-6E5E-F12B-582BA0A0C980}"/>
              </a:ext>
            </a:extLst>
          </p:cNvPr>
          <p:cNvSpPr>
            <a:spLocks noGrp="1"/>
          </p:cNvSpPr>
          <p:nvPr>
            <p:ph type="title"/>
          </p:nvPr>
        </p:nvSpPr>
        <p:spPr>
          <a:xfrm>
            <a:off x="640080" y="1243013"/>
            <a:ext cx="3855720" cy="4371974"/>
          </a:xfrm>
        </p:spPr>
        <p:txBody>
          <a:bodyPr>
            <a:normAutofit/>
          </a:bodyPr>
          <a:lstStyle/>
          <a:p>
            <a:r>
              <a:rPr lang="en-GB" sz="3600" b="1">
                <a:solidFill>
                  <a:schemeClr val="tx2"/>
                </a:solidFill>
              </a:rPr>
              <a:t>EHCP support in mainstream with Annual Reviews - progress and effectiveness of support</a:t>
            </a:r>
            <a:br>
              <a:rPr lang="en-GB" sz="3600"/>
            </a:br>
            <a:endParaRPr lang="en-GB" sz="3600">
              <a:solidFill>
                <a:schemeClr val="accent1"/>
              </a:solidFill>
            </a:endParaRPr>
          </a:p>
        </p:txBody>
      </p:sp>
      <p:sp>
        <p:nvSpPr>
          <p:cNvPr id="3" name="Content Placeholder 2">
            <a:extLst>
              <a:ext uri="{FF2B5EF4-FFF2-40B4-BE49-F238E27FC236}">
                <a16:creationId xmlns:a16="http://schemas.microsoft.com/office/drawing/2014/main" id="{58EAA26E-759C-D900-1758-6D5D43D2DE56}"/>
              </a:ext>
            </a:extLst>
          </p:cNvPr>
          <p:cNvSpPr>
            <a:spLocks noGrp="1"/>
          </p:cNvSpPr>
          <p:nvPr>
            <p:ph idx="1"/>
          </p:nvPr>
        </p:nvSpPr>
        <p:spPr>
          <a:xfrm>
            <a:off x="5833724" y="123445"/>
            <a:ext cx="5221224" cy="3108960"/>
          </a:xfrm>
        </p:spPr>
        <p:txBody>
          <a:bodyPr anchor="ctr">
            <a:normAutofit/>
          </a:bodyPr>
          <a:lstStyle/>
          <a:p>
            <a:endParaRPr lang="en-GB" sz="1800">
              <a:solidFill>
                <a:schemeClr val="tx2"/>
              </a:solidFill>
            </a:endParaRPr>
          </a:p>
          <a:p>
            <a:endParaRPr lang="en-GB" sz="1800">
              <a:solidFill>
                <a:schemeClr val="tx2"/>
              </a:solidFill>
            </a:endParaRPr>
          </a:p>
          <a:p>
            <a:r>
              <a:rPr lang="en-GB" sz="1800">
                <a:solidFill>
                  <a:schemeClr val="tx2"/>
                </a:solidFill>
                <a:latin typeface="Arial" panose="020B0604020202020204" pitchFamily="34" charset="0"/>
                <a:cs typeface="Arial" panose="020B0604020202020204" pitchFamily="34" charset="0"/>
              </a:rPr>
              <a:t>We have trained 150+ SENCOs in person centred reviews over 2 academic years  </a:t>
            </a:r>
          </a:p>
          <a:p>
            <a:r>
              <a:rPr lang="en-GB" sz="1800">
                <a:solidFill>
                  <a:schemeClr val="tx2"/>
                </a:solidFill>
                <a:latin typeface="Arial" panose="020B0604020202020204" pitchFamily="34" charset="0"/>
                <a:cs typeface="Arial" panose="020B0604020202020204" pitchFamily="34" charset="0"/>
              </a:rPr>
              <a:t>We developed guidance and tools </a:t>
            </a:r>
          </a:p>
          <a:p>
            <a:r>
              <a:rPr lang="en-GB" sz="1800">
                <a:solidFill>
                  <a:schemeClr val="tx2"/>
                </a:solidFill>
                <a:latin typeface="Arial" panose="020B0604020202020204" pitchFamily="34" charset="0"/>
                <a:cs typeface="Arial" panose="020B0604020202020204" pitchFamily="34" charset="0"/>
              </a:rPr>
              <a:t>A person-centred review has the child or young person at the centre of their review meeting </a:t>
            </a:r>
          </a:p>
          <a:p>
            <a:r>
              <a:rPr lang="en-GB" sz="1800">
                <a:solidFill>
                  <a:schemeClr val="tx2"/>
                </a:solidFill>
                <a:latin typeface="Arial" panose="020B0604020202020204" pitchFamily="34" charset="0"/>
                <a:cs typeface="Arial" panose="020B0604020202020204" pitchFamily="34" charset="0"/>
              </a:rPr>
              <a:t>It uses tools that are positive and celebrate the child and their progress </a:t>
            </a:r>
          </a:p>
          <a:p>
            <a:endParaRPr lang="en-GB" sz="1800">
              <a:solidFill>
                <a:schemeClr val="tx2"/>
              </a:solidFill>
              <a:latin typeface="Arial" panose="020B0604020202020204" pitchFamily="34" charset="0"/>
              <a:cs typeface="Arial" panose="020B0604020202020204" pitchFamily="34" charset="0"/>
            </a:endParaRPr>
          </a:p>
          <a:p>
            <a:endParaRPr lang="en-GB" sz="1800">
              <a:solidFill>
                <a:schemeClr val="tx2"/>
              </a:solidFill>
              <a:latin typeface="Arial" panose="020B0604020202020204" pitchFamily="34" charset="0"/>
              <a:cs typeface="Arial" panose="020B0604020202020204" pitchFamily="34" charset="0"/>
            </a:endParaRPr>
          </a:p>
          <a:p>
            <a:pPr marL="0" indent="0">
              <a:buNone/>
            </a:pPr>
            <a:endParaRPr lang="en-GB" sz="1800">
              <a:solidFill>
                <a:schemeClr val="tx2"/>
              </a:solidFill>
            </a:endParaRPr>
          </a:p>
        </p:txBody>
      </p:sp>
      <p:pic>
        <p:nvPicPr>
          <p:cNvPr id="4" name="Picture 3">
            <a:extLst>
              <a:ext uri="{FF2B5EF4-FFF2-40B4-BE49-F238E27FC236}">
                <a16:creationId xmlns:a16="http://schemas.microsoft.com/office/drawing/2014/main" id="{FFE70405-6BD5-194D-5855-A10397E7825E}"/>
              </a:ext>
            </a:extLst>
          </p:cNvPr>
          <p:cNvPicPr>
            <a:picLocks noChangeAspect="1"/>
          </p:cNvPicPr>
          <p:nvPr/>
        </p:nvPicPr>
        <p:blipFill>
          <a:blip r:embed="rId2"/>
          <a:stretch>
            <a:fillRect/>
          </a:stretch>
        </p:blipFill>
        <p:spPr>
          <a:xfrm>
            <a:off x="0" y="5934668"/>
            <a:ext cx="2081333" cy="923331"/>
          </a:xfrm>
          <a:prstGeom prst="rect">
            <a:avLst/>
          </a:prstGeom>
        </p:spPr>
      </p:pic>
      <p:sp>
        <p:nvSpPr>
          <p:cNvPr id="6" name="TextBox 5">
            <a:extLst>
              <a:ext uri="{FF2B5EF4-FFF2-40B4-BE49-F238E27FC236}">
                <a16:creationId xmlns:a16="http://schemas.microsoft.com/office/drawing/2014/main" id="{C25A3333-EC28-8F7D-A5E6-1D74057F1D85}"/>
              </a:ext>
            </a:extLst>
          </p:cNvPr>
          <p:cNvSpPr txBox="1"/>
          <p:nvPr/>
        </p:nvSpPr>
        <p:spPr>
          <a:xfrm>
            <a:off x="5946649" y="2748433"/>
            <a:ext cx="4724181" cy="1754326"/>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What we like and admire about them</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What is important to them</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What's working and not working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What good support looks like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Pupil views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Reviewing outcomes and support</a:t>
            </a:r>
          </a:p>
        </p:txBody>
      </p:sp>
      <p:pic>
        <p:nvPicPr>
          <p:cNvPr id="3074" name="Picture 2">
            <a:extLst>
              <a:ext uri="{FF2B5EF4-FFF2-40B4-BE49-F238E27FC236}">
                <a16:creationId xmlns:a16="http://schemas.microsoft.com/office/drawing/2014/main" id="{5052D264-7240-7993-52CE-469EEF198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907" y="4770324"/>
            <a:ext cx="4971962" cy="208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0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shot of two dogs&#10;&#10;AI-generated content may be incorrect.">
            <a:extLst>
              <a:ext uri="{FF2B5EF4-FFF2-40B4-BE49-F238E27FC236}">
                <a16:creationId xmlns:a16="http://schemas.microsoft.com/office/drawing/2014/main" id="{40E1EF75-84B4-BCCA-6A89-486C8AD61BD0}"/>
              </a:ext>
            </a:extLst>
          </p:cNvPr>
          <p:cNvPicPr>
            <a:picLocks noChangeAspect="1"/>
          </p:cNvPicPr>
          <p:nvPr/>
        </p:nvPicPr>
        <p:blipFill>
          <a:blip r:embed="rId2"/>
          <a:srcRect l="1297" r="14553" b="-315"/>
          <a:stretch>
            <a:fillRect/>
          </a:stretch>
        </p:blipFill>
        <p:spPr>
          <a:xfrm>
            <a:off x="-720437" y="10"/>
            <a:ext cx="8099536" cy="6879515"/>
          </a:xfrm>
          <a:prstGeom prst="rect">
            <a:avLst/>
          </a:prstGeom>
        </p:spPr>
      </p:pic>
      <p:pic>
        <p:nvPicPr>
          <p:cNvPr id="7" name="Picture 12">
            <a:extLst>
              <a:ext uri="{FF2B5EF4-FFF2-40B4-BE49-F238E27FC236}">
                <a16:creationId xmlns:a16="http://schemas.microsoft.com/office/drawing/2014/main" id="{9AEF42AB-3C3D-55D0-8778-4EAED69E1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89" r="-3" b="-3"/>
          <a:stretch>
            <a:fillRect/>
          </a:stretch>
        </p:blipFill>
        <p:spPr bwMode="auto">
          <a:xfrm>
            <a:off x="7853310" y="221673"/>
            <a:ext cx="4172436" cy="30557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a:extLst>
              <a:ext uri="{FF2B5EF4-FFF2-40B4-BE49-F238E27FC236}">
                <a16:creationId xmlns:a16="http://schemas.microsoft.com/office/drawing/2014/main" id="{8AA1B015-3964-3FD8-914C-40C125B56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024" r="2" b="508"/>
          <a:stretch>
            <a:fillRect/>
          </a:stretch>
        </p:blipFill>
        <p:spPr bwMode="auto">
          <a:xfrm>
            <a:off x="7853309" y="3649841"/>
            <a:ext cx="4020037" cy="28617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36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01B090-53AC-15DF-88AA-7DB2F8556AA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4" name="Freeform: Shape 1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33B3956-B5A6-3103-6501-9D7A82058556}"/>
              </a:ext>
            </a:extLst>
          </p:cNvPr>
          <p:cNvSpPr>
            <a:spLocks noGrp="1"/>
          </p:cNvSpPr>
          <p:nvPr>
            <p:ph type="title"/>
          </p:nvPr>
        </p:nvSpPr>
        <p:spPr>
          <a:xfrm>
            <a:off x="804672" y="2053641"/>
            <a:ext cx="3669161" cy="2760098"/>
          </a:xfrm>
        </p:spPr>
        <p:txBody>
          <a:bodyPr>
            <a:normAutofit/>
          </a:bodyPr>
          <a:lstStyle/>
          <a:p>
            <a:r>
              <a:rPr lang="en-GB" sz="3700" b="1">
                <a:solidFill>
                  <a:schemeClr val="tx2"/>
                </a:solidFill>
              </a:rPr>
              <a:t>Specialist Provision development </a:t>
            </a:r>
          </a:p>
        </p:txBody>
      </p:sp>
      <p:sp>
        <p:nvSpPr>
          <p:cNvPr id="3" name="Content Placeholder 2">
            <a:extLst>
              <a:ext uri="{FF2B5EF4-FFF2-40B4-BE49-F238E27FC236}">
                <a16:creationId xmlns:a16="http://schemas.microsoft.com/office/drawing/2014/main" id="{E15AE374-9728-9D79-5358-A6C350B1CA49}"/>
              </a:ext>
            </a:extLst>
          </p:cNvPr>
          <p:cNvSpPr>
            <a:spLocks noGrp="1"/>
          </p:cNvSpPr>
          <p:nvPr>
            <p:ph idx="1"/>
          </p:nvPr>
        </p:nvSpPr>
        <p:spPr>
          <a:xfrm>
            <a:off x="6090574" y="801866"/>
            <a:ext cx="5306084" cy="5230634"/>
          </a:xfrm>
          <a:noFill/>
          <a:ln>
            <a:noFill/>
          </a:ln>
        </p:spPr>
        <p:txBody>
          <a:bodyPr anchor="ctr">
            <a:normAutofit lnSpcReduction="10000"/>
          </a:bodyPr>
          <a:lstStyle/>
          <a:p>
            <a:r>
              <a:rPr lang="en-GB" sz="1800">
                <a:solidFill>
                  <a:schemeClr val="tx2"/>
                </a:solidFill>
                <a:latin typeface="Arial"/>
                <a:cs typeface="Arial"/>
              </a:rPr>
              <a:t>Resource provision is being developed in 2 primary schools in the centre and east of the city. This will provide an extra 28 places for Autism</a:t>
            </a:r>
          </a:p>
          <a:p>
            <a:r>
              <a:rPr lang="en-GB" sz="1800">
                <a:solidFill>
                  <a:schemeClr val="tx2"/>
                </a:solidFill>
                <a:latin typeface="Arial"/>
                <a:cs typeface="Arial"/>
              </a:rPr>
              <a:t>We are looking at developing a resource provision in secondary to enhance the offer of 20 places</a:t>
            </a:r>
          </a:p>
          <a:p>
            <a:r>
              <a:rPr lang="en-GB" sz="1800">
                <a:solidFill>
                  <a:schemeClr val="tx2"/>
                </a:solidFill>
                <a:latin typeface="Arial"/>
                <a:cs typeface="Arial"/>
              </a:rPr>
              <a:t>The Hive opened in 2023 with 34 places and has grown to 61 places in secondary</a:t>
            </a:r>
          </a:p>
          <a:p>
            <a:r>
              <a:rPr lang="en-GB" sz="1800">
                <a:solidFill>
                  <a:schemeClr val="tx2"/>
                </a:solidFill>
                <a:latin typeface="Arial"/>
                <a:cs typeface="Arial"/>
              </a:rPr>
              <a:t>We piloted a 1-year transition 6</a:t>
            </a:r>
            <a:r>
              <a:rPr lang="en-GB" sz="1800" baseline="30000">
                <a:solidFill>
                  <a:schemeClr val="tx2"/>
                </a:solidFill>
                <a:latin typeface="Arial"/>
                <a:cs typeface="Arial"/>
              </a:rPr>
              <a:t>th</a:t>
            </a:r>
            <a:r>
              <a:rPr lang="en-GB" sz="1800">
                <a:solidFill>
                  <a:schemeClr val="tx2"/>
                </a:solidFill>
                <a:latin typeface="Arial"/>
                <a:cs typeface="Arial"/>
              </a:rPr>
              <a:t> form at the Cullum Centre to support pupils with Autism into Further Education. This was evaluated as successful and will continue </a:t>
            </a:r>
          </a:p>
          <a:p>
            <a:r>
              <a:rPr lang="en-GB" sz="1800">
                <a:solidFill>
                  <a:schemeClr val="tx2"/>
                </a:solidFill>
                <a:latin typeface="Arial"/>
                <a:cs typeface="Arial"/>
              </a:rPr>
              <a:t>We closed Homewood College and opened St Georges House Key stage 4 provision</a:t>
            </a:r>
            <a:endParaRPr lang="en-GB" sz="1800">
              <a:solidFill>
                <a:schemeClr val="tx2"/>
              </a:solidFill>
              <a:latin typeface="Arial" panose="020B0604020202020204" pitchFamily="34" charset="0"/>
              <a:cs typeface="Arial" panose="020B0604020202020204" pitchFamily="34" charset="0"/>
            </a:endParaRPr>
          </a:p>
          <a:p>
            <a:r>
              <a:rPr lang="en-GB" sz="1800">
                <a:solidFill>
                  <a:schemeClr val="tx2"/>
                </a:solidFill>
                <a:latin typeface="Arial"/>
                <a:cs typeface="Arial"/>
              </a:rPr>
              <a:t>We have developed specialist middle school places at Connaught Road for SEMH</a:t>
            </a:r>
          </a:p>
          <a:p>
            <a:r>
              <a:rPr lang="en-GB" sz="1800">
                <a:solidFill>
                  <a:schemeClr val="tx2"/>
                </a:solidFill>
                <a:latin typeface="Arial"/>
                <a:cs typeface="Arial"/>
              </a:rPr>
              <a:t>A primary PRU will be based at Fairlight School from September 2025. </a:t>
            </a:r>
            <a:endParaRPr lang="en-GB" sz="1800">
              <a:solidFill>
                <a:schemeClr val="tx2"/>
              </a:solidFill>
              <a:latin typeface="Arial" panose="020B0604020202020204" pitchFamily="34" charset="0"/>
              <a:cs typeface="Arial" panose="020B0604020202020204" pitchFamily="34" charset="0"/>
            </a:endParaRPr>
          </a:p>
        </p:txBody>
      </p:sp>
      <p:pic>
        <p:nvPicPr>
          <p:cNvPr id="4" name="Picture 3" descr="A group of people with speech bubbles&#10;&#10;AI-generated content may be incorrect.">
            <a:extLst>
              <a:ext uri="{FF2B5EF4-FFF2-40B4-BE49-F238E27FC236}">
                <a16:creationId xmlns:a16="http://schemas.microsoft.com/office/drawing/2014/main" id="{21356B7C-AD63-C721-45CD-35F134C901CF}"/>
              </a:ext>
            </a:extLst>
          </p:cNvPr>
          <p:cNvPicPr>
            <a:picLocks noChangeAspect="1"/>
          </p:cNvPicPr>
          <p:nvPr/>
        </p:nvPicPr>
        <p:blipFill>
          <a:blip r:embed="rId2"/>
          <a:stretch>
            <a:fillRect/>
          </a:stretch>
        </p:blipFill>
        <p:spPr>
          <a:xfrm>
            <a:off x="0" y="5934668"/>
            <a:ext cx="2081333" cy="923331"/>
          </a:xfrm>
          <a:prstGeom prst="rect">
            <a:avLst/>
          </a:prstGeom>
        </p:spPr>
      </p:pic>
    </p:spTree>
    <p:extLst>
      <p:ext uri="{BB962C8B-B14F-4D97-AF65-F5344CB8AC3E}">
        <p14:creationId xmlns:p14="http://schemas.microsoft.com/office/powerpoint/2010/main" val="193548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EC8015-4305-6F70-F346-EE7A35BC1A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B4AE53-0831-BA22-F71C-0186DFB8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1D6794-FE53-6527-2035-20086AD74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48B7830B-3550-3BEB-1E3B-EAC2FEAE5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4" name="Freeform: Shape 13">
              <a:extLst>
                <a:ext uri="{FF2B5EF4-FFF2-40B4-BE49-F238E27FC236}">
                  <a16:creationId xmlns:a16="http://schemas.microsoft.com/office/drawing/2014/main" id="{9B6EE132-0FDF-FAE5-A18B-A0899918E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A4EE4F2-18A1-29D5-6FB3-B2AB80727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69A5C62-3E3A-6B18-FEC2-274B55E01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26E9C8D-B40F-B40B-59E6-4316CBD5E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FBE32E5-6F8F-A543-E485-4F41EF61C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E0AEE47-78DC-2431-5219-444D0EBC6391}"/>
              </a:ext>
            </a:extLst>
          </p:cNvPr>
          <p:cNvSpPr>
            <a:spLocks noGrp="1"/>
          </p:cNvSpPr>
          <p:nvPr>
            <p:ph type="title"/>
          </p:nvPr>
        </p:nvSpPr>
        <p:spPr>
          <a:xfrm>
            <a:off x="804672" y="2053641"/>
            <a:ext cx="3669161" cy="2760098"/>
          </a:xfrm>
        </p:spPr>
        <p:txBody>
          <a:bodyPr>
            <a:normAutofit/>
          </a:bodyPr>
          <a:lstStyle/>
          <a:p>
            <a:r>
              <a:rPr lang="en-GB" sz="3700" b="1">
                <a:solidFill>
                  <a:schemeClr val="tx2"/>
                </a:solidFill>
              </a:rPr>
              <a:t>Specialist Provision development </a:t>
            </a:r>
          </a:p>
        </p:txBody>
      </p:sp>
      <p:sp>
        <p:nvSpPr>
          <p:cNvPr id="3" name="Content Placeholder 2">
            <a:extLst>
              <a:ext uri="{FF2B5EF4-FFF2-40B4-BE49-F238E27FC236}">
                <a16:creationId xmlns:a16="http://schemas.microsoft.com/office/drawing/2014/main" id="{07C95094-B4BD-2975-2615-24A77A783E70}"/>
              </a:ext>
            </a:extLst>
          </p:cNvPr>
          <p:cNvSpPr>
            <a:spLocks noGrp="1"/>
          </p:cNvSpPr>
          <p:nvPr>
            <p:ph idx="1"/>
          </p:nvPr>
        </p:nvSpPr>
        <p:spPr>
          <a:xfrm>
            <a:off x="6090574" y="801866"/>
            <a:ext cx="5306084" cy="5230634"/>
          </a:xfrm>
          <a:noFill/>
          <a:ln>
            <a:noFill/>
          </a:ln>
        </p:spPr>
        <p:txBody>
          <a:bodyPr anchor="ctr">
            <a:normAutofit/>
          </a:bodyPr>
          <a:lstStyle/>
          <a:p>
            <a:r>
              <a:rPr lang="en-GB" sz="1800">
                <a:solidFill>
                  <a:schemeClr val="tx2"/>
                </a:solidFill>
                <a:latin typeface="Arial"/>
                <a:cs typeface="Arial"/>
              </a:rPr>
              <a:t>Developing a SEND sufficiency educational plan to oversee the provision of SEND places for the city. Immediate priorities are set out above.</a:t>
            </a:r>
          </a:p>
          <a:p>
            <a:r>
              <a:rPr lang="en-GB" sz="1800">
                <a:solidFill>
                  <a:schemeClr val="tx2"/>
                </a:solidFill>
                <a:latin typeface="Arial"/>
                <a:cs typeface="Arial"/>
              </a:rPr>
              <a:t>In addition to the immediate priorities, we want to develop more specialist and outreach provision for primary aged neurodiverse children.</a:t>
            </a:r>
          </a:p>
          <a:p>
            <a:r>
              <a:rPr lang="en-GB" sz="1800">
                <a:solidFill>
                  <a:schemeClr val="tx2"/>
                </a:solidFill>
                <a:latin typeface="Arial"/>
                <a:cs typeface="Arial"/>
              </a:rPr>
              <a:t>We also want to look at provision for children starting school with social, emotional and mental health needs and more complex SEND so that they can be successful in the mainstream setting.</a:t>
            </a:r>
            <a:endParaRPr lang="en-GB" sz="1800">
              <a:solidFill>
                <a:schemeClr val="tx2"/>
              </a:solidFill>
              <a:latin typeface="Arial" panose="020B0604020202020204" pitchFamily="34" charset="0"/>
              <a:cs typeface="Arial" panose="020B0604020202020204" pitchFamily="34" charset="0"/>
            </a:endParaRPr>
          </a:p>
          <a:p>
            <a:r>
              <a:rPr lang="en-GB" sz="1800">
                <a:solidFill>
                  <a:schemeClr val="tx2"/>
                </a:solidFill>
                <a:latin typeface="Arial"/>
                <a:cs typeface="Arial"/>
              </a:rPr>
              <a:t>Over the next 3 years, Headteachers, officers and </a:t>
            </a:r>
            <a:r>
              <a:rPr lang="en-GB" sz="1800" err="1">
                <a:solidFill>
                  <a:schemeClr val="tx2"/>
                </a:solidFill>
                <a:latin typeface="Arial"/>
                <a:cs typeface="Arial"/>
              </a:rPr>
              <a:t>PaCC</a:t>
            </a:r>
            <a:r>
              <a:rPr lang="en-GB" sz="1800">
                <a:solidFill>
                  <a:schemeClr val="tx2"/>
                </a:solidFill>
                <a:latin typeface="Arial"/>
                <a:cs typeface="Arial"/>
              </a:rPr>
              <a:t> will be looking at the continuum of provision for all needs in the city and assessing future developments.</a:t>
            </a:r>
            <a:endParaRPr lang="en-GB" sz="1800">
              <a:solidFill>
                <a:schemeClr val="tx2"/>
              </a:solidFill>
              <a:latin typeface="Arial" panose="020B0604020202020204" pitchFamily="34" charset="0"/>
              <a:cs typeface="Arial" panose="020B0604020202020204" pitchFamily="34" charset="0"/>
            </a:endParaRPr>
          </a:p>
          <a:p>
            <a:endParaRPr lang="en-GB" sz="1800">
              <a:solidFill>
                <a:schemeClr val="tx2"/>
              </a:solidFill>
              <a:latin typeface="Arial" panose="020B0604020202020204" pitchFamily="34" charset="0"/>
              <a:cs typeface="Arial" panose="020B0604020202020204" pitchFamily="34" charset="0"/>
            </a:endParaRPr>
          </a:p>
        </p:txBody>
      </p:sp>
      <p:pic>
        <p:nvPicPr>
          <p:cNvPr id="4" name="Picture 3" descr="A group of people with speech bubbles&#10;&#10;AI-generated content may be incorrect.">
            <a:extLst>
              <a:ext uri="{FF2B5EF4-FFF2-40B4-BE49-F238E27FC236}">
                <a16:creationId xmlns:a16="http://schemas.microsoft.com/office/drawing/2014/main" id="{CAE9E7F0-ABB6-9C58-50E8-A6D584727733}"/>
              </a:ext>
            </a:extLst>
          </p:cNvPr>
          <p:cNvPicPr>
            <a:picLocks noChangeAspect="1"/>
          </p:cNvPicPr>
          <p:nvPr/>
        </p:nvPicPr>
        <p:blipFill>
          <a:blip r:embed="rId2"/>
          <a:stretch>
            <a:fillRect/>
          </a:stretch>
        </p:blipFill>
        <p:spPr>
          <a:xfrm>
            <a:off x="0" y="5934668"/>
            <a:ext cx="2081333" cy="923331"/>
          </a:xfrm>
          <a:prstGeom prst="rect">
            <a:avLst/>
          </a:prstGeom>
        </p:spPr>
      </p:pic>
    </p:spTree>
    <p:extLst>
      <p:ext uri="{BB962C8B-B14F-4D97-AF65-F5344CB8AC3E}">
        <p14:creationId xmlns:p14="http://schemas.microsoft.com/office/powerpoint/2010/main" val="157640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DEB33-780F-0148-3437-832F7BE880A3}"/>
              </a:ext>
            </a:extLst>
          </p:cNvPr>
          <p:cNvSpPr>
            <a:spLocks noGrp="1"/>
          </p:cNvSpPr>
          <p:nvPr>
            <p:ph type="title"/>
          </p:nvPr>
        </p:nvSpPr>
        <p:spPr>
          <a:xfrm>
            <a:off x="638882" y="639193"/>
            <a:ext cx="3895018" cy="3573516"/>
          </a:xfrm>
        </p:spPr>
        <p:txBody>
          <a:bodyPr vert="horz" lIns="91440" tIns="45720" rIns="91440" bIns="45720" rtlCol="0" anchor="b">
            <a:normAutofit/>
          </a:bodyPr>
          <a:lstStyle/>
          <a:p>
            <a:r>
              <a:rPr lang="en-US" sz="6100" kern="1200">
                <a:solidFill>
                  <a:schemeClr val="tx1"/>
                </a:solidFill>
                <a:latin typeface="Arial" panose="020B0604020202020204" pitchFamily="34" charset="0"/>
                <a:cs typeface="Arial" panose="020B0604020202020204" pitchFamily="34" charset="0"/>
              </a:rPr>
              <a:t>Questions and Answers </a:t>
            </a:r>
          </a:p>
        </p:txBody>
      </p:sp>
      <p:sp>
        <p:nvSpPr>
          <p:cNvPr id="41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Q And A Question Sticker - Find &amp; Share on GIPHY">
            <a:extLst>
              <a:ext uri="{FF2B5EF4-FFF2-40B4-BE49-F238E27FC236}">
                <a16:creationId xmlns:a16="http://schemas.microsoft.com/office/drawing/2014/main" id="{61357FE4-FF61-FD8E-B540-2F3EB93E71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0" y="640080"/>
            <a:ext cx="555040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6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CD33A-00A1-22C3-D22E-D9F3EEA72B54}"/>
              </a:ext>
            </a:extLst>
          </p:cNvPr>
          <p:cNvSpPr>
            <a:spLocks noGrp="1"/>
          </p:cNvSpPr>
          <p:nvPr>
            <p:ph type="title"/>
          </p:nvPr>
        </p:nvSpPr>
        <p:spPr>
          <a:xfrm>
            <a:off x="804672" y="802955"/>
            <a:ext cx="4766330" cy="1454051"/>
          </a:xfrm>
        </p:spPr>
        <p:txBody>
          <a:bodyPr>
            <a:normAutofit/>
          </a:bodyPr>
          <a:lstStyle/>
          <a:p>
            <a:r>
              <a:rPr lang="en-GB" sz="3600" b="1">
                <a:solidFill>
                  <a:schemeClr val="tx2"/>
                </a:solidFill>
              </a:rPr>
              <a:t>Agenda and welcomes</a:t>
            </a:r>
          </a:p>
        </p:txBody>
      </p:sp>
      <p:sp>
        <p:nvSpPr>
          <p:cNvPr id="3" name="Content Placeholder 2">
            <a:extLst>
              <a:ext uri="{FF2B5EF4-FFF2-40B4-BE49-F238E27FC236}">
                <a16:creationId xmlns:a16="http://schemas.microsoft.com/office/drawing/2014/main" id="{B2DB35CB-AD28-BD57-7893-C37B109704C7}"/>
              </a:ext>
            </a:extLst>
          </p:cNvPr>
          <p:cNvSpPr>
            <a:spLocks noGrp="1"/>
          </p:cNvSpPr>
          <p:nvPr>
            <p:ph idx="1"/>
          </p:nvPr>
        </p:nvSpPr>
        <p:spPr>
          <a:xfrm>
            <a:off x="548640" y="2020824"/>
            <a:ext cx="5093208" cy="3754335"/>
          </a:xfrm>
        </p:spPr>
        <p:txBody>
          <a:bodyPr anchor="t">
            <a:normAutofit/>
          </a:bodyPr>
          <a:lstStyle/>
          <a:p>
            <a:pPr marL="342900" indent="-342900">
              <a:buFont typeface="+mj-lt"/>
              <a:buAutoNum type="arabicPeriod"/>
            </a:pPr>
            <a:r>
              <a:rPr lang="en-GB" sz="1800">
                <a:solidFill>
                  <a:schemeClr val="tx2"/>
                </a:solidFill>
                <a:latin typeface="Arial"/>
                <a:cs typeface="Arial"/>
              </a:rPr>
              <a:t>Brighton and Hove Graduated response </a:t>
            </a:r>
          </a:p>
          <a:p>
            <a:pPr marL="342900" indent="-342900">
              <a:buFont typeface="+mj-lt"/>
              <a:buAutoNum type="arabicPeriod"/>
            </a:pPr>
            <a:r>
              <a:rPr lang="en-GB" sz="1800">
                <a:solidFill>
                  <a:schemeClr val="tx2"/>
                </a:solidFill>
                <a:latin typeface="Arial"/>
                <a:cs typeface="Arial"/>
              </a:rPr>
              <a:t>Break</a:t>
            </a:r>
          </a:p>
          <a:p>
            <a:pPr marL="342900" indent="-342900">
              <a:buFont typeface="+mj-lt"/>
              <a:buAutoNum type="arabicPeriod"/>
            </a:pPr>
            <a:r>
              <a:rPr lang="en-GB" sz="1800">
                <a:solidFill>
                  <a:schemeClr val="tx2"/>
                </a:solidFill>
                <a:latin typeface="Arial"/>
                <a:cs typeface="Arial"/>
              </a:rPr>
              <a:t>Priority 2 admissions information</a:t>
            </a:r>
          </a:p>
          <a:p>
            <a:pPr marL="342900" indent="-342900">
              <a:buFont typeface="+mj-lt"/>
              <a:buAutoNum type="arabicPeriod"/>
            </a:pPr>
            <a:r>
              <a:rPr lang="en-GB" sz="1800">
                <a:solidFill>
                  <a:schemeClr val="tx2"/>
                </a:solidFill>
                <a:latin typeface="Arial"/>
                <a:cs typeface="Arial"/>
              </a:rPr>
              <a:t>Question and Answers</a:t>
            </a:r>
          </a:p>
        </p:txBody>
      </p:sp>
      <p:grpSp>
        <p:nvGrpSpPr>
          <p:cNvPr id="2059" name="Group 205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60" name="Freeform: Shape 205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Brighton-and-Hove-City-Council-Logo - Brighton Journal">
            <a:extLst>
              <a:ext uri="{FF2B5EF4-FFF2-40B4-BE49-F238E27FC236}">
                <a16:creationId xmlns:a16="http://schemas.microsoft.com/office/drawing/2014/main" id="{2742FA0B-1972-2374-EE2D-7601CC1CA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657" y="2479171"/>
            <a:ext cx="4205440" cy="240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6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FE9D67A-266E-4E92-9327-01696C6A0696}"/>
              </a:ext>
            </a:extLst>
          </p:cNvPr>
          <p:cNvGraphicFramePr/>
          <p:nvPr>
            <p:extLst>
              <p:ext uri="{D42A27DB-BD31-4B8C-83A1-F6EECF244321}">
                <p14:modId xmlns:p14="http://schemas.microsoft.com/office/powerpoint/2010/main" val="1337301978"/>
              </p:ext>
            </p:extLst>
          </p:nvPr>
        </p:nvGraphicFramePr>
        <p:xfrm>
          <a:off x="187287" y="180753"/>
          <a:ext cx="11807268" cy="6126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3938412-5358-F07A-BCC8-86BF07D1ABEE}"/>
              </a:ext>
            </a:extLst>
          </p:cNvPr>
          <p:cNvSpPr txBox="1"/>
          <p:nvPr/>
        </p:nvSpPr>
        <p:spPr>
          <a:xfrm>
            <a:off x="187286" y="296303"/>
            <a:ext cx="3313044"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a:ea typeface="+mn-ea"/>
                <a:cs typeface="Arial"/>
              </a:rPr>
              <a:t>Special Educational Needs and Disability graduated response</a:t>
            </a:r>
            <a:r>
              <a:rPr kumimoji="0" lang="en-GB" sz="1800" b="1" i="0" u="none" strike="noStrike" kern="1200" cap="none" spc="0" normalizeH="0" baseline="0" noProof="0">
                <a:ln>
                  <a:noFill/>
                </a:ln>
                <a:solidFill>
                  <a:srgbClr val="000000"/>
                </a:solidFill>
                <a:effectLst/>
                <a:uLnTx/>
                <a:uFillTx/>
                <a:latin typeface="Arial"/>
                <a:ea typeface="+mn-ea"/>
                <a:cs typeface="Arial"/>
              </a:rPr>
              <a:t> </a:t>
            </a:r>
          </a:p>
        </p:txBody>
      </p:sp>
      <p:pic>
        <p:nvPicPr>
          <p:cNvPr id="1026" name="Picture 2" descr="Brighton and Hove City Council - What Works for Children's ...">
            <a:extLst>
              <a:ext uri="{FF2B5EF4-FFF2-40B4-BE49-F238E27FC236}">
                <a16:creationId xmlns:a16="http://schemas.microsoft.com/office/drawing/2014/main" id="{35484313-6692-D953-5D25-D711508AAF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6853" y="0"/>
            <a:ext cx="2294948" cy="18465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15B2C1-5E7C-032D-0C32-22B1E03EE23B}"/>
              </a:ext>
            </a:extLst>
          </p:cNvPr>
          <p:cNvPicPr>
            <a:picLocks noChangeAspect="1"/>
          </p:cNvPicPr>
          <p:nvPr/>
        </p:nvPicPr>
        <p:blipFill>
          <a:blip r:embed="rId8"/>
          <a:stretch>
            <a:fillRect/>
          </a:stretch>
        </p:blipFill>
        <p:spPr>
          <a:xfrm>
            <a:off x="0" y="5934668"/>
            <a:ext cx="2081333" cy="923331"/>
          </a:xfrm>
          <a:prstGeom prst="rect">
            <a:avLst/>
          </a:prstGeom>
        </p:spPr>
      </p:pic>
    </p:spTree>
    <p:extLst>
      <p:ext uri="{BB962C8B-B14F-4D97-AF65-F5344CB8AC3E}">
        <p14:creationId xmlns:p14="http://schemas.microsoft.com/office/powerpoint/2010/main" val="173595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doodles with text&#10;&#10;AI-generated content may be incorrect.">
            <a:extLst>
              <a:ext uri="{FF2B5EF4-FFF2-40B4-BE49-F238E27FC236}">
                <a16:creationId xmlns:a16="http://schemas.microsoft.com/office/drawing/2014/main" id="{CFB7D8AF-1352-CC8B-04C7-2F31F2897926}"/>
              </a:ext>
            </a:extLst>
          </p:cNvPr>
          <p:cNvPicPr>
            <a:picLocks noChangeAspect="1"/>
          </p:cNvPicPr>
          <p:nvPr/>
        </p:nvPicPr>
        <p:blipFill>
          <a:blip r:embed="rId2"/>
          <a:stretch>
            <a:fillRect/>
          </a:stretch>
        </p:blipFill>
        <p:spPr>
          <a:xfrm>
            <a:off x="1783" y="1568378"/>
            <a:ext cx="12048065" cy="4543401"/>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677B59-1923-5123-BBFC-7702E98FF6EE}"/>
              </a:ext>
            </a:extLst>
          </p:cNvPr>
          <p:cNvPicPr>
            <a:picLocks noChangeAspect="1"/>
          </p:cNvPicPr>
          <p:nvPr/>
        </p:nvPicPr>
        <p:blipFill>
          <a:blip r:embed="rId3"/>
          <a:stretch>
            <a:fillRect/>
          </a:stretch>
        </p:blipFill>
        <p:spPr>
          <a:xfrm>
            <a:off x="0" y="5934668"/>
            <a:ext cx="2081333" cy="923331"/>
          </a:xfrm>
          <a:prstGeom prst="rect">
            <a:avLst/>
          </a:prstGeom>
        </p:spPr>
      </p:pic>
      <p:sp>
        <p:nvSpPr>
          <p:cNvPr id="3" name="TextBox 2">
            <a:extLst>
              <a:ext uri="{FF2B5EF4-FFF2-40B4-BE49-F238E27FC236}">
                <a16:creationId xmlns:a16="http://schemas.microsoft.com/office/drawing/2014/main" id="{E5B3D77E-EEE5-C80A-EAD0-85750C1EAC3C}"/>
              </a:ext>
            </a:extLst>
          </p:cNvPr>
          <p:cNvSpPr txBox="1"/>
          <p:nvPr/>
        </p:nvSpPr>
        <p:spPr>
          <a:xfrm>
            <a:off x="1804736" y="431131"/>
            <a:ext cx="78706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t>Ordinarily Available Provision</a:t>
            </a:r>
            <a:endParaRPr lang="en-US" sz="4000" b="1"/>
          </a:p>
        </p:txBody>
      </p:sp>
    </p:spTree>
    <p:extLst>
      <p:ext uri="{BB962C8B-B14F-4D97-AF65-F5344CB8AC3E}">
        <p14:creationId xmlns:p14="http://schemas.microsoft.com/office/powerpoint/2010/main" val="416596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55B9-613F-1A60-4D3C-6AE6EEA7E4B0}"/>
              </a:ext>
            </a:extLst>
          </p:cNvPr>
          <p:cNvSpPr>
            <a:spLocks noGrp="1"/>
          </p:cNvSpPr>
          <p:nvPr>
            <p:ph type="title"/>
          </p:nvPr>
        </p:nvSpPr>
        <p:spPr>
          <a:xfrm>
            <a:off x="2387567" y="284915"/>
            <a:ext cx="9267022" cy="803712"/>
          </a:xfrm>
        </p:spPr>
        <p:txBody>
          <a:bodyPr>
            <a:noAutofit/>
          </a:bodyPr>
          <a:lstStyle/>
          <a:p>
            <a:r>
              <a:rPr lang="en-GB" sz="3200" b="1">
                <a:latin typeface="Aptos Display" panose="02110004020202020204"/>
              </a:rPr>
              <a:t>Ordinarily Available Provision for SEND Guidance</a:t>
            </a:r>
            <a:br>
              <a:rPr lang="en-GB" sz="3200"/>
            </a:br>
            <a:endParaRPr lang="en-GB" sz="3200"/>
          </a:p>
        </p:txBody>
      </p:sp>
      <p:sp>
        <p:nvSpPr>
          <p:cNvPr id="3" name="Content Placeholder 2">
            <a:extLst>
              <a:ext uri="{FF2B5EF4-FFF2-40B4-BE49-F238E27FC236}">
                <a16:creationId xmlns:a16="http://schemas.microsoft.com/office/drawing/2014/main" id="{CA393C67-FB7A-194D-1E32-C11D97583BBF}"/>
              </a:ext>
            </a:extLst>
          </p:cNvPr>
          <p:cNvSpPr>
            <a:spLocks noGrp="1"/>
          </p:cNvSpPr>
          <p:nvPr>
            <p:ph idx="1"/>
          </p:nvPr>
        </p:nvSpPr>
        <p:spPr>
          <a:xfrm>
            <a:off x="352227" y="774674"/>
            <a:ext cx="11699549" cy="5382237"/>
          </a:xfrm>
        </p:spPr>
        <p:txBody>
          <a:bodyPr vert="horz" lIns="91440" tIns="45720" rIns="91440" bIns="45720" rtlCol="0" anchor="t">
            <a:noAutofit/>
          </a:bodyPr>
          <a:lstStyle/>
          <a:p>
            <a:pPr marL="0" indent="0" algn="just">
              <a:lnSpc>
                <a:spcPct val="100000"/>
              </a:lnSpc>
              <a:buNone/>
            </a:pPr>
            <a:r>
              <a:rPr lang="en-GB" sz="1600">
                <a:latin typeface="Arial"/>
                <a:cs typeface="Arial"/>
              </a:rPr>
              <a:t>Work has now started in earnest to develop the first Co-produced draft of an Ordinarily Available Provision (OAP) for SEND guidance. We have been meeting with a wide range of stakeholders including Head Teachers, SENCOs, parents/carers, BHISS team members and children and young people to gather a range of views on what should be included. </a:t>
            </a:r>
            <a:endParaRPr lang="en-GB" sz="1600">
              <a:latin typeface="Aptos" panose="02110004020202020204"/>
              <a:cs typeface="Arial"/>
            </a:endParaRPr>
          </a:p>
          <a:p>
            <a:pPr marL="0" indent="0" algn="just">
              <a:lnSpc>
                <a:spcPct val="100000"/>
              </a:lnSpc>
              <a:buNone/>
            </a:pPr>
            <a:r>
              <a:rPr lang="en-GB" sz="1600">
                <a:latin typeface="Arial"/>
                <a:cs typeface="Arial"/>
              </a:rPr>
              <a:t>This guidance will outline the support and strategies that mainstream educational settings should 'reasonably' provide to meet the needs of CYP with SEND without requiring an EHCP.</a:t>
            </a:r>
            <a:endParaRPr lang="en-GB" sz="1600"/>
          </a:p>
          <a:p>
            <a:pPr algn="just"/>
            <a:r>
              <a:rPr lang="en-GB" sz="1600">
                <a:latin typeface="Arial"/>
                <a:cs typeface="Arial"/>
              </a:rPr>
              <a:t>The purpose of this guidance is to:</a:t>
            </a:r>
            <a:endParaRPr lang="en-GB" sz="1600"/>
          </a:p>
          <a:p>
            <a:pPr algn="just"/>
            <a:r>
              <a:rPr lang="en-GB" sz="1600" b="1">
                <a:solidFill>
                  <a:schemeClr val="accent4"/>
                </a:solidFill>
                <a:latin typeface="Arial"/>
                <a:cs typeface="Arial"/>
              </a:rPr>
              <a:t>Promote inclusive education</a:t>
            </a:r>
            <a:r>
              <a:rPr lang="en-GB" sz="1600">
                <a:latin typeface="Arial"/>
                <a:cs typeface="Arial"/>
              </a:rPr>
              <a:t> by ensuring that all students, including those with SEND, have access to high-quality teaching and learning opportunities.</a:t>
            </a:r>
            <a:endParaRPr lang="en-GB" sz="1600"/>
          </a:p>
          <a:p>
            <a:pPr algn="just"/>
            <a:r>
              <a:rPr lang="en-GB" sz="1600" b="1">
                <a:solidFill>
                  <a:srgbClr val="00B050"/>
                </a:solidFill>
                <a:latin typeface="Arial"/>
                <a:cs typeface="Arial"/>
              </a:rPr>
              <a:t>Define expectations</a:t>
            </a:r>
            <a:r>
              <a:rPr lang="en-GB" sz="1600">
                <a:solidFill>
                  <a:schemeClr val="accent6">
                    <a:lumMod val="60000"/>
                    <a:lumOff val="40000"/>
                  </a:schemeClr>
                </a:solidFill>
                <a:latin typeface="Arial"/>
                <a:cs typeface="Arial"/>
              </a:rPr>
              <a:t> </a:t>
            </a:r>
            <a:r>
              <a:rPr lang="en-GB" sz="1600">
                <a:latin typeface="Arial"/>
                <a:cs typeface="Arial"/>
              </a:rPr>
              <a:t>for schools and early years settings regarding the provision of SEND support within their existing resources.</a:t>
            </a:r>
            <a:endParaRPr lang="en-GB" sz="1600"/>
          </a:p>
          <a:p>
            <a:pPr algn="just"/>
            <a:r>
              <a:rPr lang="en-GB" sz="1600" b="1">
                <a:solidFill>
                  <a:schemeClr val="accent5">
                    <a:lumMod val="60000"/>
                    <a:lumOff val="40000"/>
                  </a:schemeClr>
                </a:solidFill>
                <a:latin typeface="Arial"/>
                <a:cs typeface="Arial"/>
              </a:rPr>
              <a:t>Encourage consistency</a:t>
            </a:r>
            <a:r>
              <a:rPr lang="en-GB" sz="1600">
                <a:latin typeface="Arial"/>
                <a:cs typeface="Arial"/>
              </a:rPr>
              <a:t> across educational settings by setting out best practices for removing barriers to learning and fostering an inclusive environment.</a:t>
            </a:r>
            <a:endParaRPr lang="en-GB" sz="1600"/>
          </a:p>
          <a:p>
            <a:pPr algn="just"/>
            <a:r>
              <a:rPr lang="en-GB" sz="1600" b="1">
                <a:solidFill>
                  <a:schemeClr val="accent2">
                    <a:lumMod val="76000"/>
                  </a:schemeClr>
                </a:solidFill>
                <a:latin typeface="Arial"/>
                <a:cs typeface="Arial"/>
              </a:rPr>
              <a:t>Support educators</a:t>
            </a:r>
            <a:r>
              <a:rPr lang="en-GB" sz="1600">
                <a:latin typeface="Arial"/>
                <a:cs typeface="Arial"/>
              </a:rPr>
              <a:t> in identifying and implementing effective strategies to meet the diverse needs of students with SEND.</a:t>
            </a:r>
            <a:endParaRPr lang="en-GB" sz="1600"/>
          </a:p>
          <a:p>
            <a:pPr algn="just"/>
            <a:r>
              <a:rPr lang="en-GB" sz="1600" b="1">
                <a:solidFill>
                  <a:srgbClr val="4000F0"/>
                </a:solidFill>
                <a:latin typeface="Arial"/>
                <a:cs typeface="Arial"/>
              </a:rPr>
              <a:t>Enhance outcomes</a:t>
            </a:r>
            <a:r>
              <a:rPr lang="en-GB" sz="1600">
                <a:latin typeface="Arial"/>
                <a:cs typeface="Arial"/>
              </a:rPr>
              <a:t> for all learners by embedding inclusive teaching approaches that benefit both SEND students and their peers.</a:t>
            </a:r>
            <a:endParaRPr lang="en-GB" sz="1600"/>
          </a:p>
          <a:p>
            <a:pPr marL="0" indent="0" algn="just">
              <a:buNone/>
            </a:pPr>
            <a:r>
              <a:rPr lang="en-GB" sz="1600">
                <a:latin typeface="Arial"/>
                <a:cs typeface="Arial"/>
              </a:rPr>
              <a:t>The guidance when completed (first draft expected July 2025) is designed for teachers, SENCOs, and school leaders, helping them create supportive learning environments that enable all students to thrive. It also serves as a reference for parents and carers to understand the provisions in schools, available for children with SEND.</a:t>
            </a:r>
            <a:endParaRPr lang="en-GB" sz="1600"/>
          </a:p>
          <a:p>
            <a:endParaRPr lang="en-GB"/>
          </a:p>
        </p:txBody>
      </p:sp>
      <p:pic>
        <p:nvPicPr>
          <p:cNvPr id="4" name="Picture 3">
            <a:extLst>
              <a:ext uri="{FF2B5EF4-FFF2-40B4-BE49-F238E27FC236}">
                <a16:creationId xmlns:a16="http://schemas.microsoft.com/office/drawing/2014/main" id="{8B9165AD-6411-8FE6-E187-2634CDA1B589}"/>
              </a:ext>
            </a:extLst>
          </p:cNvPr>
          <p:cNvPicPr>
            <a:picLocks noChangeAspect="1"/>
          </p:cNvPicPr>
          <p:nvPr/>
        </p:nvPicPr>
        <p:blipFill>
          <a:blip r:embed="rId2"/>
          <a:stretch>
            <a:fillRect/>
          </a:stretch>
        </p:blipFill>
        <p:spPr>
          <a:xfrm>
            <a:off x="10106526" y="5934668"/>
            <a:ext cx="2081333" cy="923331"/>
          </a:xfrm>
          <a:prstGeom prst="rect">
            <a:avLst/>
          </a:prstGeom>
        </p:spPr>
      </p:pic>
    </p:spTree>
    <p:extLst>
      <p:ext uri="{BB962C8B-B14F-4D97-AF65-F5344CB8AC3E}">
        <p14:creationId xmlns:p14="http://schemas.microsoft.com/office/powerpoint/2010/main" val="156482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903787-9A70-3EBD-0B93-3FE7115FB193}"/>
              </a:ext>
            </a:extLst>
          </p:cNvPr>
          <p:cNvSpPr>
            <a:spLocks noGrp="1"/>
          </p:cNvSpPr>
          <p:nvPr>
            <p:ph idx="1"/>
          </p:nvPr>
        </p:nvSpPr>
        <p:spPr>
          <a:xfrm>
            <a:off x="640080" y="2872899"/>
            <a:ext cx="4243589" cy="3320668"/>
          </a:xfrm>
        </p:spPr>
        <p:txBody>
          <a:bodyPr vert="horz" lIns="91440" tIns="45720" rIns="91440" bIns="45720" rtlCol="0">
            <a:normAutofit/>
          </a:bodyPr>
          <a:lstStyle/>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p:txBody>
      </p:sp>
      <p:pic>
        <p:nvPicPr>
          <p:cNvPr id="6" name="Picture 5">
            <a:extLst>
              <a:ext uri="{FF2B5EF4-FFF2-40B4-BE49-F238E27FC236}">
                <a16:creationId xmlns:a16="http://schemas.microsoft.com/office/drawing/2014/main" id="{F5221B4B-8569-42F5-ADD3-D6054DE3B650}"/>
              </a:ext>
            </a:extLst>
          </p:cNvPr>
          <p:cNvPicPr>
            <a:picLocks noChangeAspect="1"/>
          </p:cNvPicPr>
          <p:nvPr/>
        </p:nvPicPr>
        <p:blipFill>
          <a:blip r:embed="rId2"/>
          <a:stretch>
            <a:fillRect/>
          </a:stretch>
        </p:blipFill>
        <p:spPr>
          <a:xfrm>
            <a:off x="1021800" y="1121123"/>
            <a:ext cx="9581586" cy="5742452"/>
          </a:xfrm>
          <a:prstGeom prst="rect">
            <a:avLst/>
          </a:prstGeom>
        </p:spPr>
      </p:pic>
      <p:sp>
        <p:nvSpPr>
          <p:cNvPr id="8" name="Title 7">
            <a:extLst>
              <a:ext uri="{FF2B5EF4-FFF2-40B4-BE49-F238E27FC236}">
                <a16:creationId xmlns:a16="http://schemas.microsoft.com/office/drawing/2014/main" id="{C53CDB2E-F1FD-7DA9-4A7B-DCCB5FD17238}"/>
              </a:ext>
            </a:extLst>
          </p:cNvPr>
          <p:cNvSpPr>
            <a:spLocks noGrp="1"/>
          </p:cNvSpPr>
          <p:nvPr>
            <p:ph type="title"/>
          </p:nvPr>
        </p:nvSpPr>
        <p:spPr>
          <a:xfrm>
            <a:off x="277906" y="365125"/>
            <a:ext cx="11075894" cy="765269"/>
          </a:xfrm>
        </p:spPr>
        <p:txBody>
          <a:bodyPr/>
          <a:lstStyle/>
          <a:p>
            <a:r>
              <a:rPr lang="en-GB" sz="2000" b="1">
                <a:latin typeface="Arial"/>
                <a:cs typeface="Arial"/>
              </a:rPr>
              <a:t>Principles of Belonging:  An Inclusion Charter for Brighton &amp; Hove</a:t>
            </a:r>
          </a:p>
        </p:txBody>
      </p:sp>
    </p:spTree>
    <p:extLst>
      <p:ext uri="{BB962C8B-B14F-4D97-AF65-F5344CB8AC3E}">
        <p14:creationId xmlns:p14="http://schemas.microsoft.com/office/powerpoint/2010/main" val="350343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7AA2F-55FE-CDEA-72B9-7B63D2D3C120}"/>
              </a:ext>
            </a:extLst>
          </p:cNvPr>
          <p:cNvSpPr>
            <a:spLocks noGrp="1"/>
          </p:cNvSpPr>
          <p:nvPr>
            <p:ph type="title"/>
          </p:nvPr>
        </p:nvSpPr>
        <p:spPr>
          <a:xfrm>
            <a:off x="838200" y="365125"/>
            <a:ext cx="10515600" cy="1126271"/>
          </a:xfrm>
        </p:spPr>
        <p:txBody>
          <a:bodyPr>
            <a:normAutofit fontScale="90000"/>
          </a:bodyPr>
          <a:lstStyle/>
          <a:p>
            <a:r>
              <a:rPr kumimoji="0" lang="en-GB" sz="4200" b="1" i="0" u="none" strike="noStrike" kern="1200" cap="none" spc="0" normalizeH="0" baseline="0" noProof="0">
                <a:ln>
                  <a:noFill/>
                </a:ln>
                <a:effectLst/>
                <a:uLnTx/>
                <a:uFillTx/>
                <a:latin typeface="Aptos Display" panose="02110004020202020204"/>
                <a:ea typeface="+mj-ea"/>
                <a:cs typeface="+mj-cs"/>
              </a:rPr>
              <a:t>Whole School Inclusive Ethos and Culture, </a:t>
            </a:r>
            <a:r>
              <a:rPr lang="en-GB" sz="4200" b="1">
                <a:latin typeface="Aptos Display" panose="02110004020202020204"/>
              </a:rPr>
              <a:t>Neuro-affirmative</a:t>
            </a:r>
            <a:r>
              <a:rPr kumimoji="0" lang="en-GB" sz="4200" b="1" i="0" u="none" strike="noStrike" kern="1200" cap="none" spc="0" normalizeH="0" baseline="0" noProof="0">
                <a:ln>
                  <a:noFill/>
                </a:ln>
                <a:effectLst/>
                <a:uLnTx/>
                <a:uFillTx/>
                <a:latin typeface="Aptos Display" panose="02110004020202020204"/>
                <a:ea typeface="+mj-ea"/>
                <a:cs typeface="+mj-cs"/>
              </a:rPr>
              <a:t> practice</a:t>
            </a:r>
            <a:r>
              <a:rPr lang="en-GB" sz="4200" b="1">
                <a:latin typeface="Aptos Display" panose="02110004020202020204"/>
              </a:rPr>
              <a:t>, cycle of support</a:t>
            </a:r>
            <a:endParaRPr lang="en-GB" sz="4200"/>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A954EA-9AFE-1F62-7E93-CD9B255B407C}"/>
              </a:ext>
            </a:extLst>
          </p:cNvPr>
          <p:cNvSpPr>
            <a:spLocks noGrp="1"/>
          </p:cNvSpPr>
          <p:nvPr>
            <p:ph idx="1"/>
          </p:nvPr>
        </p:nvSpPr>
        <p:spPr>
          <a:xfrm>
            <a:off x="838200" y="1741815"/>
            <a:ext cx="10515600" cy="4685713"/>
          </a:xfrm>
        </p:spPr>
        <p:txBody>
          <a:bodyPr vert="horz" lIns="91440" tIns="45720" rIns="91440" bIns="45720" rtlCol="0" anchor="t">
            <a:noAutofit/>
          </a:bodyPr>
          <a:lstStyle/>
          <a:p>
            <a:r>
              <a:rPr lang="en-GB" sz="1600" b="1" dirty="0">
                <a:latin typeface="Arial"/>
                <a:cs typeface="Arial"/>
              </a:rPr>
              <a:t>Brighton and Hove Inclusion Support Service (BHISS) </a:t>
            </a:r>
            <a:r>
              <a:rPr lang="en-GB" sz="1600" dirty="0">
                <a:latin typeface="Arial"/>
                <a:cs typeface="Arial"/>
              </a:rPr>
              <a:t>is a multi-disciplinary team that works with children &amp; young people with special educational needs and disabilities (SEND), and their families, through schools and other education settings. BHISS also works closely with professionals within the Schools Mental Health Service.</a:t>
            </a:r>
          </a:p>
          <a:p>
            <a:r>
              <a:rPr lang="en-GB" sz="1600" dirty="0">
                <a:latin typeface="Arial"/>
                <a:cs typeface="Arial"/>
              </a:rPr>
              <a:t>Our experienced professionals work in the following teams to provide support:</a:t>
            </a:r>
            <a:br>
              <a:rPr lang="en-GB" sz="1600" dirty="0">
                <a:latin typeface="Arial"/>
                <a:cs typeface="Arial"/>
              </a:rPr>
            </a:br>
            <a:r>
              <a:rPr lang="en-GB" sz="1600" dirty="0">
                <a:latin typeface="Arial"/>
                <a:cs typeface="Arial"/>
              </a:rPr>
              <a:t>• </a:t>
            </a:r>
            <a:r>
              <a:rPr lang="en-GB" sz="1600" b="1" dirty="0">
                <a:latin typeface="Arial"/>
                <a:cs typeface="Arial"/>
              </a:rPr>
              <a:t>Autism &amp; Language</a:t>
            </a:r>
            <a:r>
              <a:rPr lang="en-GB" sz="1600" dirty="0">
                <a:latin typeface="Arial"/>
                <a:cs typeface="Arial"/>
              </a:rPr>
              <a:t>: SEN Specialist Teachers &amp; Practitioners</a:t>
            </a:r>
            <a:br>
              <a:rPr lang="en-GB" sz="1600" dirty="0">
                <a:latin typeface="Arial"/>
                <a:cs typeface="Arial"/>
              </a:rPr>
            </a:br>
            <a:r>
              <a:rPr lang="en-GB" sz="1600" dirty="0">
                <a:latin typeface="Arial"/>
                <a:cs typeface="Arial"/>
              </a:rPr>
              <a:t>•</a:t>
            </a:r>
            <a:r>
              <a:rPr lang="en-GB" sz="1600" b="1" dirty="0">
                <a:latin typeface="Arial"/>
                <a:cs typeface="Arial"/>
              </a:rPr>
              <a:t> Early Years</a:t>
            </a:r>
            <a:r>
              <a:rPr lang="en-GB" sz="1600" dirty="0">
                <a:latin typeface="Arial"/>
                <a:cs typeface="Arial"/>
              </a:rPr>
              <a:t>: SEN Specialist Teachers &amp; Practitioners </a:t>
            </a:r>
            <a:br>
              <a:rPr lang="en-GB" sz="1600" dirty="0">
                <a:latin typeface="Arial"/>
                <a:cs typeface="Arial"/>
              </a:rPr>
            </a:br>
            <a:r>
              <a:rPr lang="en-GB" sz="1600" dirty="0">
                <a:latin typeface="Arial"/>
                <a:cs typeface="Arial"/>
              </a:rPr>
              <a:t>• </a:t>
            </a:r>
            <a:r>
              <a:rPr lang="en-GB" sz="1600" b="1" dirty="0">
                <a:latin typeface="Arial"/>
                <a:cs typeface="Arial"/>
              </a:rPr>
              <a:t>Educational Psychology</a:t>
            </a:r>
            <a:r>
              <a:rPr lang="en-GB" sz="1600" dirty="0">
                <a:latin typeface="Arial"/>
                <a:cs typeface="Arial"/>
              </a:rPr>
              <a:t>: Educational Psychologists</a:t>
            </a:r>
            <a:br>
              <a:rPr lang="en-GB" sz="1600" dirty="0">
                <a:latin typeface="Arial"/>
                <a:cs typeface="Arial"/>
              </a:rPr>
            </a:br>
            <a:r>
              <a:rPr lang="en-GB" sz="1600" dirty="0">
                <a:latin typeface="Arial"/>
                <a:cs typeface="Arial"/>
              </a:rPr>
              <a:t>• </a:t>
            </a:r>
            <a:r>
              <a:rPr lang="en-GB" sz="1600" b="1" dirty="0">
                <a:latin typeface="Arial"/>
                <a:cs typeface="Arial"/>
              </a:rPr>
              <a:t>Literacy</a:t>
            </a:r>
            <a:r>
              <a:rPr lang="en-GB" sz="1600" dirty="0">
                <a:latin typeface="Arial"/>
                <a:cs typeface="Arial"/>
              </a:rPr>
              <a:t>: SEN Specialist Teachers</a:t>
            </a:r>
            <a:br>
              <a:rPr lang="en-GB" sz="1600" dirty="0">
                <a:latin typeface="Arial"/>
                <a:cs typeface="Arial"/>
              </a:rPr>
            </a:br>
            <a:r>
              <a:rPr lang="en-GB" sz="1600" dirty="0">
                <a:latin typeface="Arial"/>
                <a:cs typeface="Arial"/>
              </a:rPr>
              <a:t>• </a:t>
            </a:r>
            <a:r>
              <a:rPr lang="en-GB" sz="1600" b="1" dirty="0">
                <a:latin typeface="Arial"/>
                <a:cs typeface="Arial"/>
              </a:rPr>
              <a:t>Deafness &amp; Visual Impairment</a:t>
            </a:r>
            <a:r>
              <a:rPr lang="en-GB" sz="1600" dirty="0">
                <a:latin typeface="Arial"/>
                <a:cs typeface="Arial"/>
              </a:rPr>
              <a:t>: SEN Specialist Teachers &amp; Practitioners</a:t>
            </a:r>
            <a:br>
              <a:rPr lang="en-GB" sz="1600" dirty="0">
                <a:latin typeface="Arial"/>
                <a:cs typeface="Arial"/>
              </a:rPr>
            </a:br>
            <a:r>
              <a:rPr lang="en-GB" sz="1600" dirty="0">
                <a:latin typeface="Arial"/>
                <a:cs typeface="Arial"/>
              </a:rPr>
              <a:t>• </a:t>
            </a:r>
            <a:r>
              <a:rPr lang="en-GB" sz="1600" b="1" dirty="0">
                <a:latin typeface="Arial"/>
                <a:cs typeface="Arial"/>
              </a:rPr>
              <a:t>Social, Emotional and Mental Health</a:t>
            </a:r>
            <a:r>
              <a:rPr lang="en-GB" sz="1600" dirty="0">
                <a:latin typeface="Arial"/>
                <a:cs typeface="Arial"/>
              </a:rPr>
              <a:t>: SEMH Specialist Practitioners</a:t>
            </a:r>
            <a:br>
              <a:rPr lang="en-GB" sz="1600" dirty="0">
                <a:latin typeface="Arial"/>
                <a:cs typeface="Arial"/>
              </a:rPr>
            </a:br>
            <a:r>
              <a:rPr lang="en-GB" sz="1600" dirty="0">
                <a:latin typeface="Arial"/>
                <a:cs typeface="Arial"/>
              </a:rPr>
              <a:t>• </a:t>
            </a:r>
            <a:r>
              <a:rPr lang="en-GB" sz="1600" b="1" dirty="0">
                <a:latin typeface="Arial"/>
                <a:cs typeface="Arial"/>
              </a:rPr>
              <a:t>Social Communication Resource</a:t>
            </a:r>
            <a:r>
              <a:rPr lang="en-GB" sz="1600" dirty="0">
                <a:latin typeface="Arial"/>
                <a:cs typeface="Arial"/>
              </a:rPr>
              <a:t> (SCR): SCR co-ordinators</a:t>
            </a:r>
            <a:br>
              <a:rPr lang="en-GB" sz="1600" dirty="0">
                <a:latin typeface="Arial"/>
                <a:cs typeface="Arial"/>
              </a:rPr>
            </a:br>
            <a:endParaRPr lang="en-GB" sz="1600" dirty="0">
              <a:latin typeface="Arial"/>
              <a:cs typeface="Arial"/>
            </a:endParaRPr>
          </a:p>
          <a:p>
            <a:r>
              <a:rPr lang="en-GB" sz="1600" b="1" dirty="0">
                <a:latin typeface="Arial"/>
                <a:cs typeface="Arial"/>
              </a:rPr>
              <a:t>Whole school level work is aimed at </a:t>
            </a:r>
            <a:r>
              <a:rPr lang="en-GB" sz="1600" dirty="0">
                <a:latin typeface="Arial"/>
                <a:cs typeface="Arial"/>
              </a:rPr>
              <a:t>increasing capacity to support children and young people who might have difficulty with attending and engaging. We have led on producing guidance documents for schools e.g. on attendance, SEND Guide, Sensory Differences, Attachment Aware, Literacy</a:t>
            </a:r>
          </a:p>
          <a:p>
            <a:r>
              <a:rPr lang="en-GB" sz="1600" dirty="0">
                <a:latin typeface="Arial"/>
                <a:cs typeface="Arial"/>
              </a:rPr>
              <a:t>Our practice involves using </a:t>
            </a:r>
            <a:r>
              <a:rPr lang="en-GB" sz="1600" b="1" dirty="0">
                <a:latin typeface="Arial"/>
                <a:cs typeface="Arial"/>
              </a:rPr>
              <a:t>consultation, assessment, intervention, research, training </a:t>
            </a:r>
            <a:r>
              <a:rPr lang="en-GB" sz="1600" dirty="0">
                <a:latin typeface="Arial"/>
                <a:cs typeface="Arial"/>
              </a:rPr>
              <a:t>and working </a:t>
            </a:r>
            <a:r>
              <a:rPr lang="en-GB" sz="1600" b="1" dirty="0">
                <a:latin typeface="Arial"/>
                <a:cs typeface="Arial"/>
              </a:rPr>
              <a:t>systemically/strategically</a:t>
            </a:r>
            <a:r>
              <a:rPr lang="en-GB" sz="1600" dirty="0">
                <a:latin typeface="Arial"/>
                <a:cs typeface="Arial"/>
              </a:rPr>
              <a:t> with schools and settings.  Our school work is agreed in discussion with SENCO.</a:t>
            </a:r>
          </a:p>
          <a:p>
            <a:r>
              <a:rPr lang="en-GB" sz="1600" b="1" dirty="0">
                <a:latin typeface="Arial"/>
                <a:cs typeface="Arial"/>
              </a:rPr>
              <a:t>Assess Plan Do Review Cycle</a:t>
            </a:r>
            <a:r>
              <a:rPr lang="en-GB" sz="1600" dirty="0">
                <a:latin typeface="Arial"/>
                <a:cs typeface="Arial"/>
              </a:rPr>
              <a:t>: SEN Support and intervention for pupils and families</a:t>
            </a:r>
          </a:p>
          <a:p>
            <a:r>
              <a:rPr lang="en-GB" sz="1600" dirty="0">
                <a:latin typeface="Arial"/>
                <a:cs typeface="Arial"/>
              </a:rPr>
              <a:t>Each school has a </a:t>
            </a:r>
            <a:r>
              <a:rPr lang="en-GB" sz="1600" b="1" dirty="0">
                <a:latin typeface="Arial"/>
                <a:cs typeface="Arial"/>
              </a:rPr>
              <a:t>core/buy back</a:t>
            </a:r>
            <a:r>
              <a:rPr lang="en-GB" sz="1600" dirty="0">
                <a:latin typeface="Arial"/>
                <a:cs typeface="Arial"/>
              </a:rPr>
              <a:t> offer based on need.  This is reviewed on an annual basis.</a:t>
            </a:r>
            <a:endParaRPr lang="en-GB" sz="1600" dirty="0">
              <a:latin typeface="Aptos" panose="02110004020202020204"/>
              <a:cs typeface="Arial"/>
            </a:endParaRPr>
          </a:p>
          <a:p>
            <a:pPr marL="0" indent="0">
              <a:buNone/>
            </a:pPr>
            <a:endParaRPr lang="en-GB" sz="1600" dirty="0">
              <a:latin typeface="Arial"/>
              <a:cs typeface="Arial"/>
            </a:endParaRPr>
          </a:p>
          <a:p>
            <a:pPr marL="0" indent="0">
              <a:buNone/>
            </a:pPr>
            <a:br>
              <a:rPr lang="en-GB" sz="1600" dirty="0">
                <a:latin typeface="Arial"/>
                <a:cs typeface="Arial"/>
              </a:rPr>
            </a:br>
            <a:r>
              <a:rPr lang="en-GB" sz="1600" dirty="0">
                <a:latin typeface="Arial"/>
                <a:cs typeface="Arial"/>
              </a:rPr>
              <a:t> </a:t>
            </a:r>
            <a:endParaRPr lang="en-GB" sz="1600"/>
          </a:p>
        </p:txBody>
      </p:sp>
      <p:pic>
        <p:nvPicPr>
          <p:cNvPr id="5" name="Picture 4">
            <a:extLst>
              <a:ext uri="{FF2B5EF4-FFF2-40B4-BE49-F238E27FC236}">
                <a16:creationId xmlns:a16="http://schemas.microsoft.com/office/drawing/2014/main" id="{80A785C8-632A-5F8C-A744-449A3882D7D6}"/>
              </a:ext>
            </a:extLst>
          </p:cNvPr>
          <p:cNvPicPr>
            <a:picLocks noChangeAspect="1"/>
          </p:cNvPicPr>
          <p:nvPr/>
        </p:nvPicPr>
        <p:blipFill>
          <a:blip r:embed="rId2"/>
          <a:stretch>
            <a:fillRect/>
          </a:stretch>
        </p:blipFill>
        <p:spPr>
          <a:xfrm>
            <a:off x="10106526" y="5934668"/>
            <a:ext cx="2081333" cy="923331"/>
          </a:xfrm>
          <a:prstGeom prst="rect">
            <a:avLst/>
          </a:prstGeom>
        </p:spPr>
      </p:pic>
    </p:spTree>
    <p:extLst>
      <p:ext uri="{BB962C8B-B14F-4D97-AF65-F5344CB8AC3E}">
        <p14:creationId xmlns:p14="http://schemas.microsoft.com/office/powerpoint/2010/main" val="68724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7A5A-50F2-38D6-565B-CCDF79595EFA}"/>
              </a:ext>
            </a:extLst>
          </p:cNvPr>
          <p:cNvSpPr>
            <a:spLocks noGrp="1"/>
          </p:cNvSpPr>
          <p:nvPr>
            <p:ph type="title"/>
          </p:nvPr>
        </p:nvSpPr>
        <p:spPr>
          <a:xfrm>
            <a:off x="765048" y="346837"/>
            <a:ext cx="10515600" cy="1325563"/>
          </a:xfrm>
        </p:spPr>
        <p:txBody>
          <a:bodyPr>
            <a:noAutofit/>
          </a:bodyPr>
          <a:lstStyle/>
          <a:p>
            <a:r>
              <a:rPr lang="en-GB" sz="3600" b="1"/>
              <a:t>Inclusion Intervention spaces in mainstream schools – small group support (pilot). Tier 1</a:t>
            </a:r>
            <a:br>
              <a:rPr lang="en-GB" sz="3600" b="1"/>
            </a:br>
            <a:endParaRPr lang="en-GB" sz="3600" b="1">
              <a:solidFill>
                <a:schemeClr val="accent1"/>
              </a:solidFill>
            </a:endParaRPr>
          </a:p>
        </p:txBody>
      </p:sp>
      <p:sp>
        <p:nvSpPr>
          <p:cNvPr id="3" name="Content Placeholder 2">
            <a:extLst>
              <a:ext uri="{FF2B5EF4-FFF2-40B4-BE49-F238E27FC236}">
                <a16:creationId xmlns:a16="http://schemas.microsoft.com/office/drawing/2014/main" id="{3556F427-8B80-AE2C-24F1-BC3515FCCA73}"/>
              </a:ext>
            </a:extLst>
          </p:cNvPr>
          <p:cNvSpPr>
            <a:spLocks noGrp="1"/>
          </p:cNvSpPr>
          <p:nvPr>
            <p:ph idx="1"/>
          </p:nvPr>
        </p:nvSpPr>
        <p:spPr/>
        <p:txBody>
          <a:bodyPr>
            <a:normAutofit/>
          </a:bodyPr>
          <a:lstStyle/>
          <a:p>
            <a:r>
              <a:rPr lang="en-GB" sz="1800">
                <a:latin typeface="Arial" panose="020B0604020202020204" pitchFamily="34" charset="0"/>
                <a:cs typeface="Arial" panose="020B0604020202020204" pitchFamily="34" charset="0"/>
              </a:rPr>
              <a:t>Schools develop the intervention space</a:t>
            </a:r>
          </a:p>
          <a:p>
            <a:r>
              <a:rPr lang="en-GB" sz="1800">
                <a:latin typeface="Arial" panose="020B0604020202020204" pitchFamily="34" charset="0"/>
                <a:cs typeface="Arial" panose="020B0604020202020204" pitchFamily="34" charset="0"/>
              </a:rPr>
              <a:t>Managed by the school</a:t>
            </a:r>
          </a:p>
          <a:p>
            <a:r>
              <a:rPr lang="en-GB" sz="1800">
                <a:latin typeface="Arial" panose="020B0604020202020204" pitchFamily="34" charset="0"/>
                <a:cs typeface="Arial" panose="020B0604020202020204" pitchFamily="34" charset="0"/>
              </a:rPr>
              <a:t>Small provision within school linked to school need (e.g. 8 pupils)</a:t>
            </a:r>
          </a:p>
          <a:p>
            <a:r>
              <a:rPr lang="en-GB" sz="1800">
                <a:latin typeface="Arial" panose="020B0604020202020204" pitchFamily="34" charset="0"/>
                <a:cs typeface="Arial" panose="020B0604020202020204" pitchFamily="34" charset="0"/>
              </a:rPr>
              <a:t>Flexible provision to support wider SEND needs</a:t>
            </a:r>
          </a:p>
          <a:p>
            <a:r>
              <a:rPr lang="en-GB" sz="1800">
                <a:latin typeface="Arial" panose="020B0604020202020204" pitchFamily="34" charset="0"/>
                <a:cs typeface="Arial" panose="020B0604020202020204" pitchFamily="34" charset="0"/>
              </a:rPr>
              <a:t>Supports SEN support pupils and EHC plan pupils</a:t>
            </a:r>
          </a:p>
          <a:p>
            <a:r>
              <a:rPr lang="en-GB" sz="1800">
                <a:latin typeface="Arial" panose="020B0604020202020204" pitchFamily="34" charset="0"/>
                <a:cs typeface="Arial" panose="020B0604020202020204" pitchFamily="34" charset="0"/>
              </a:rPr>
              <a:t>Staffed with a Teacher and Teaching Assistant</a:t>
            </a:r>
          </a:p>
          <a:p>
            <a:r>
              <a:rPr lang="en-GB" sz="1800">
                <a:latin typeface="Arial" panose="020B0604020202020204" pitchFamily="34" charset="0"/>
                <a:cs typeface="Arial" panose="020B0604020202020204" pitchFamily="34" charset="0"/>
              </a:rPr>
              <a:t>Space allocated within school </a:t>
            </a:r>
          </a:p>
          <a:p>
            <a:r>
              <a:rPr lang="en-GB" sz="1800">
                <a:latin typeface="Arial" panose="020B0604020202020204" pitchFamily="34" charset="0"/>
                <a:cs typeface="Arial" panose="020B0604020202020204" pitchFamily="34" charset="0"/>
              </a:rPr>
              <a:t>Adapted and flexible curriculum </a:t>
            </a:r>
          </a:p>
          <a:p>
            <a:r>
              <a:rPr lang="en-GB" sz="1800">
                <a:latin typeface="Arial" panose="020B0604020202020204" pitchFamily="34" charset="0"/>
                <a:cs typeface="Arial" panose="020B0604020202020204" pitchFamily="34" charset="0"/>
              </a:rPr>
              <a:t>Children spend part of their day in their mainstream class</a:t>
            </a:r>
          </a:p>
          <a:p>
            <a:r>
              <a:rPr lang="en-GB" sz="1800">
                <a:latin typeface="Arial" panose="020B0604020202020204" pitchFamily="34" charset="0"/>
                <a:cs typeface="Arial" panose="020B0604020202020204" pitchFamily="34" charset="0"/>
              </a:rPr>
              <a:t>Appropriate environment</a:t>
            </a:r>
          </a:p>
          <a:p>
            <a:endParaRPr lang="en-GB"/>
          </a:p>
        </p:txBody>
      </p:sp>
      <p:pic>
        <p:nvPicPr>
          <p:cNvPr id="4" name="Picture 3">
            <a:extLst>
              <a:ext uri="{FF2B5EF4-FFF2-40B4-BE49-F238E27FC236}">
                <a16:creationId xmlns:a16="http://schemas.microsoft.com/office/drawing/2014/main" id="{57404F23-8703-8A73-27FC-AC025E00428C}"/>
              </a:ext>
            </a:extLst>
          </p:cNvPr>
          <p:cNvPicPr>
            <a:picLocks noChangeAspect="1"/>
          </p:cNvPicPr>
          <p:nvPr/>
        </p:nvPicPr>
        <p:blipFill>
          <a:blip r:embed="rId2"/>
          <a:stretch>
            <a:fillRect/>
          </a:stretch>
        </p:blipFill>
        <p:spPr>
          <a:xfrm>
            <a:off x="0" y="5934668"/>
            <a:ext cx="2081333" cy="923331"/>
          </a:xfrm>
          <a:prstGeom prst="rect">
            <a:avLst/>
          </a:prstGeom>
        </p:spPr>
      </p:pic>
      <p:pic>
        <p:nvPicPr>
          <p:cNvPr id="5" name="Picture 4" descr="Logo&#10;&#10;Description automatically generated">
            <a:extLst>
              <a:ext uri="{FF2B5EF4-FFF2-40B4-BE49-F238E27FC236}">
                <a16:creationId xmlns:a16="http://schemas.microsoft.com/office/drawing/2014/main" id="{1495EFE1-83F7-9BC8-7B3A-17E0CE433D76}"/>
              </a:ext>
            </a:extLst>
          </p:cNvPr>
          <p:cNvPicPr>
            <a:picLocks noChangeAspect="1"/>
          </p:cNvPicPr>
          <p:nvPr/>
        </p:nvPicPr>
        <p:blipFill>
          <a:blip r:embed="rId3"/>
          <a:stretch>
            <a:fillRect/>
          </a:stretch>
        </p:blipFill>
        <p:spPr>
          <a:xfrm>
            <a:off x="7673351" y="2004969"/>
            <a:ext cx="3575298" cy="3248234"/>
          </a:xfrm>
          <a:prstGeom prst="rect">
            <a:avLst/>
          </a:prstGeom>
        </p:spPr>
      </p:pic>
    </p:spTree>
    <p:extLst>
      <p:ext uri="{BB962C8B-B14F-4D97-AF65-F5344CB8AC3E}">
        <p14:creationId xmlns:p14="http://schemas.microsoft.com/office/powerpoint/2010/main" val="92607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A71130-80E2-8A85-EA9F-52BBC3D79A80}"/>
              </a:ext>
            </a:extLst>
          </p:cNvPr>
          <p:cNvSpPr>
            <a:spLocks noGrp="1"/>
          </p:cNvSpPr>
          <p:nvPr>
            <p:ph type="title"/>
          </p:nvPr>
        </p:nvSpPr>
        <p:spPr>
          <a:xfrm>
            <a:off x="838200" y="3905833"/>
            <a:ext cx="4215063" cy="2398713"/>
          </a:xfrm>
        </p:spPr>
        <p:txBody>
          <a:bodyPr>
            <a:normAutofit/>
          </a:bodyPr>
          <a:lstStyle/>
          <a:p>
            <a:r>
              <a:rPr lang="en-GB" sz="3400" b="1"/>
              <a:t>Inclusion Intervention spaces in mainstream schools – small group support (pilot). Tier 1</a:t>
            </a:r>
          </a:p>
        </p:txBody>
      </p:sp>
      <p:pic>
        <p:nvPicPr>
          <p:cNvPr id="5" name="Picture 4" descr="A drawing of buildings and power lines&#10;&#10;Description automatically generated">
            <a:extLst>
              <a:ext uri="{FF2B5EF4-FFF2-40B4-BE49-F238E27FC236}">
                <a16:creationId xmlns:a16="http://schemas.microsoft.com/office/drawing/2014/main" id="{DE5B71A7-56A5-3D0E-6E24-0FCF76F0A27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bwMode="auto">
          <a:xfrm>
            <a:off x="1158955" y="590718"/>
            <a:ext cx="9875259" cy="2394751"/>
          </a:xfrm>
          <a:prstGeom prst="rect">
            <a:avLst/>
          </a:prstGeom>
          <a:noFill/>
        </p:spPr>
      </p:pic>
      <p:sp>
        <p:nvSpPr>
          <p:cNvPr id="3" name="Content Placeholder 2">
            <a:extLst>
              <a:ext uri="{FF2B5EF4-FFF2-40B4-BE49-F238E27FC236}">
                <a16:creationId xmlns:a16="http://schemas.microsoft.com/office/drawing/2014/main" id="{63F43DAC-D3D3-B904-AA0F-D5951772A6E8}"/>
              </a:ext>
            </a:extLst>
          </p:cNvPr>
          <p:cNvSpPr>
            <a:spLocks noGrp="1"/>
          </p:cNvSpPr>
          <p:nvPr>
            <p:ph idx="1"/>
          </p:nvPr>
        </p:nvSpPr>
        <p:spPr>
          <a:xfrm>
            <a:off x="5630779" y="3884452"/>
            <a:ext cx="5723021" cy="2398713"/>
          </a:xfrm>
        </p:spPr>
        <p:txBody>
          <a:bodyPr anchor="ctr">
            <a:normAutofit fontScale="92500"/>
          </a:bodyPr>
          <a:lstStyle/>
          <a:p>
            <a:r>
              <a:rPr lang="en-GB" sz="1400">
                <a:latin typeface="Arial" panose="020B0604020202020204" pitchFamily="34" charset="0"/>
                <a:cs typeface="Arial" panose="020B0604020202020204" pitchFamily="34" charset="0"/>
              </a:rPr>
              <a:t>We are piloting this with </a:t>
            </a:r>
            <a:r>
              <a:rPr lang="en-GB" sz="1400" b="1">
                <a:latin typeface="Arial" panose="020B0604020202020204" pitchFamily="34" charset="0"/>
                <a:cs typeface="Arial" panose="020B0604020202020204" pitchFamily="34" charset="0"/>
              </a:rPr>
              <a:t>5 schools </a:t>
            </a:r>
            <a:r>
              <a:rPr lang="en-GB" sz="1400">
                <a:latin typeface="Arial" panose="020B0604020202020204" pitchFamily="34" charset="0"/>
                <a:cs typeface="Arial" panose="020B0604020202020204" pitchFamily="34" charset="0"/>
              </a:rPr>
              <a:t>across the city this academic year</a:t>
            </a:r>
          </a:p>
          <a:p>
            <a:r>
              <a:rPr lang="en-GB" sz="1400">
                <a:latin typeface="Arial" panose="020B0604020202020204" pitchFamily="34" charset="0"/>
                <a:cs typeface="Arial" panose="020B0604020202020204" pitchFamily="34" charset="0"/>
              </a:rPr>
              <a:t>The schools are supported by a community of practice</a:t>
            </a:r>
          </a:p>
          <a:p>
            <a:r>
              <a:rPr lang="en-GB" sz="1400">
                <a:latin typeface="Arial" panose="020B0604020202020204" pitchFamily="34" charset="0"/>
                <a:cs typeface="Arial" panose="020B0604020202020204" pitchFamily="34" charset="0"/>
              </a:rPr>
              <a:t>A senior leader from school has been commissioned to support the pilot with support from BHISS</a:t>
            </a:r>
          </a:p>
          <a:p>
            <a:r>
              <a:rPr lang="en-GB" sz="1400">
                <a:latin typeface="Arial" panose="020B0604020202020204" pitchFamily="34" charset="0"/>
                <a:cs typeface="Arial" panose="020B0604020202020204" pitchFamily="34" charset="0"/>
              </a:rPr>
              <a:t>Inclusion Intervention Spaces started in January</a:t>
            </a:r>
          </a:p>
          <a:p>
            <a:r>
              <a:rPr lang="en-GB" sz="1400">
                <a:latin typeface="Arial" panose="020B0604020202020204" pitchFamily="34" charset="0"/>
                <a:cs typeface="Arial" panose="020B0604020202020204" pitchFamily="34" charset="0"/>
              </a:rPr>
              <a:t>Evaluation will be completed in June </a:t>
            </a:r>
          </a:p>
          <a:p>
            <a:r>
              <a:rPr lang="en-GB" sz="1400">
                <a:latin typeface="Arial" panose="020B0604020202020204" pitchFamily="34" charset="0"/>
                <a:cs typeface="Arial" panose="020B0604020202020204" pitchFamily="34" charset="0"/>
              </a:rPr>
              <a:t>Aim is to learn from year 1 and develop more IIS in primary mainstream schools each year growing this over time to ensure schools can be more inclusive </a:t>
            </a:r>
          </a:p>
        </p:txBody>
      </p:sp>
      <p:pic>
        <p:nvPicPr>
          <p:cNvPr id="4" name="Picture 3">
            <a:extLst>
              <a:ext uri="{FF2B5EF4-FFF2-40B4-BE49-F238E27FC236}">
                <a16:creationId xmlns:a16="http://schemas.microsoft.com/office/drawing/2014/main" id="{2D9B5B5D-BAD8-3072-1BE8-3360CDC8C411}"/>
              </a:ext>
            </a:extLst>
          </p:cNvPr>
          <p:cNvPicPr>
            <a:picLocks noChangeAspect="1"/>
          </p:cNvPicPr>
          <p:nvPr/>
        </p:nvPicPr>
        <p:blipFill>
          <a:blip r:embed="rId4"/>
          <a:stretch>
            <a:fillRect/>
          </a:stretch>
        </p:blipFill>
        <p:spPr>
          <a:xfrm>
            <a:off x="0" y="5934668"/>
            <a:ext cx="2081333" cy="923331"/>
          </a:xfrm>
          <a:prstGeom prst="rect">
            <a:avLst/>
          </a:prstGeom>
        </p:spPr>
      </p:pic>
    </p:spTree>
    <p:extLst>
      <p:ext uri="{BB962C8B-B14F-4D97-AF65-F5344CB8AC3E}">
        <p14:creationId xmlns:p14="http://schemas.microsoft.com/office/powerpoint/2010/main" val="649999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ster">
  <a:themeElements>
    <a:clrScheme name="CORPORATE">
      <a:dk1>
        <a:srgbClr val="000000"/>
      </a:dk1>
      <a:lt1>
        <a:srgbClr val="FFFFFF"/>
      </a:lt1>
      <a:dk2>
        <a:srgbClr val="0E2841"/>
      </a:dk2>
      <a:lt2>
        <a:srgbClr val="E8E8E8"/>
      </a:lt2>
      <a:accent1>
        <a:srgbClr val="A31156"/>
      </a:accent1>
      <a:accent2>
        <a:srgbClr val="ED9EC0"/>
      </a:accent2>
      <a:accent3>
        <a:srgbClr val="E6007E"/>
      </a:accent3>
      <a:accent4>
        <a:srgbClr val="791957"/>
      </a:accent4>
      <a:accent5>
        <a:srgbClr val="FFFFFF"/>
      </a:accent5>
      <a:accent6>
        <a:srgbClr val="000000"/>
      </a:accent6>
      <a:hlink>
        <a:srgbClr val="000000"/>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16FC5330D3C43BB7821A5C97F088F" ma:contentTypeVersion="19" ma:contentTypeDescription="Create a new document." ma:contentTypeScope="" ma:versionID="22d78dcc70e62b1f95277354cd2cd94e">
  <xsd:schema xmlns:xsd="http://www.w3.org/2001/XMLSchema" xmlns:xs="http://www.w3.org/2001/XMLSchema" xmlns:p="http://schemas.microsoft.com/office/2006/metadata/properties" xmlns:ns2="8a3d1748-dfcf-4b48-8375-bb74e4bfda14" xmlns:ns3="6c9b5758-1f0b-4b2d-a342-059be750947f" targetNamespace="http://schemas.microsoft.com/office/2006/metadata/properties" ma:root="true" ma:fieldsID="df6665422038f94bff924105676d3bcc" ns2:_="" ns3:_="">
    <xsd:import namespace="8a3d1748-dfcf-4b48-8375-bb74e4bfda14"/>
    <xsd:import namespace="6c9b5758-1f0b-4b2d-a342-059be75094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d1748-dfcf-4b48-8375-bb74e4bfda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fd3841-048e-4881-bb69-ed69a756145b}" ma:internalName="TaxCatchAll" ma:showField="CatchAllData" ma:web="8a3d1748-dfcf-4b48-8375-bb74e4bfda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9b5758-1f0b-4b2d-a342-059be75094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2ee68a-b850-44b3-a019-1d34be6d3c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9b5758-1f0b-4b2d-a342-059be750947f">
      <Terms xmlns="http://schemas.microsoft.com/office/infopath/2007/PartnerControls"/>
    </lcf76f155ced4ddcb4097134ff3c332f>
    <TaxCatchAll xmlns="8a3d1748-dfcf-4b48-8375-bb74e4bfda14" xsi:nil="true"/>
  </documentManagement>
</p:properties>
</file>

<file path=customXml/itemProps1.xml><?xml version="1.0" encoding="utf-8"?>
<ds:datastoreItem xmlns:ds="http://schemas.openxmlformats.org/officeDocument/2006/customXml" ds:itemID="{DAF3BEA1-3977-4634-B2EA-55BD5A1A3AEF}"/>
</file>

<file path=customXml/itemProps2.xml><?xml version="1.0" encoding="utf-8"?>
<ds:datastoreItem xmlns:ds="http://schemas.openxmlformats.org/officeDocument/2006/customXml" ds:itemID="{1A3263A7-6370-4167-8039-764E5976107E}"/>
</file>

<file path=customXml/itemProps3.xml><?xml version="1.0" encoding="utf-8"?>
<ds:datastoreItem xmlns:ds="http://schemas.openxmlformats.org/officeDocument/2006/customXml" ds:itemID="{778AA850-C962-4484-A983-37A3CE75C496}"/>
</file>

<file path=docProps/app.xml><?xml version="1.0" encoding="utf-8"?>
<Properties xmlns="http://schemas.openxmlformats.org/officeDocument/2006/extended-properties" xmlns:vt="http://schemas.openxmlformats.org/officeDocument/2006/docPropsVTypes">
  <TotalTime>2</TotalTime>
  <Words>1605</Words>
  <Application>Microsoft Office PowerPoint</Application>
  <PresentationFormat>Widescreen</PresentationFormat>
  <Paragraphs>131</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Aptos</vt:lpstr>
      <vt:lpstr>Aptos Display</vt:lpstr>
      <vt:lpstr>Arial</vt:lpstr>
      <vt:lpstr>Georgia</vt:lpstr>
      <vt:lpstr>Office Theme</vt:lpstr>
      <vt:lpstr>Master</vt:lpstr>
      <vt:lpstr>1_Office Theme</vt:lpstr>
      <vt:lpstr>PowerPoint Presentation</vt:lpstr>
      <vt:lpstr>Agenda and welcomes</vt:lpstr>
      <vt:lpstr>PowerPoint Presentation</vt:lpstr>
      <vt:lpstr>PowerPoint Presentation</vt:lpstr>
      <vt:lpstr>Ordinarily Available Provision for SEND Guidance </vt:lpstr>
      <vt:lpstr>Principles of Belonging:  An Inclusion Charter for Brighton &amp; Hove</vt:lpstr>
      <vt:lpstr>Whole School Inclusive Ethos and Culture, Neuro-affirmative practice, cycle of support</vt:lpstr>
      <vt:lpstr>Inclusion Intervention spaces in mainstream schools – small group support (pilot). Tier 1 </vt:lpstr>
      <vt:lpstr>Inclusion Intervention spaces in mainstream schools – small group support (pilot). Tier 1</vt:lpstr>
      <vt:lpstr>PowerPoint Presentation</vt:lpstr>
      <vt:lpstr>EHCP support in mainstream with Annual Reviews - progress and effectiveness of support </vt:lpstr>
      <vt:lpstr>PowerPoint Presentation</vt:lpstr>
      <vt:lpstr>Specialist Provision development </vt:lpstr>
      <vt:lpstr>Specialist Provision development </vt:lpstr>
      <vt:lpstr>Questions and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Rhianedd Hughes</dc:creator>
  <cp:lastModifiedBy>Paolo Boldrini</cp:lastModifiedBy>
  <cp:revision>38</cp:revision>
  <dcterms:created xsi:type="dcterms:W3CDTF">2025-05-22T13:34:17Z</dcterms:created>
  <dcterms:modified xsi:type="dcterms:W3CDTF">2025-06-19T10:43:45Z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0x0101005A916FC5330D3C43BB7821A5C97F088F</vt:lpwstr>
  </property>
</Properties>
</file>